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7"/>
  </p:notesMasterIdLst>
  <p:sldIdLst>
    <p:sldId id="577" r:id="rId5"/>
    <p:sldId id="256" r:id="rId6"/>
    <p:sldId id="578" r:id="rId7"/>
    <p:sldId id="592" r:id="rId8"/>
    <p:sldId id="593" r:id="rId9"/>
    <p:sldId id="579" r:id="rId10"/>
    <p:sldId id="599" r:id="rId11"/>
    <p:sldId id="595" r:id="rId12"/>
    <p:sldId id="596" r:id="rId13"/>
    <p:sldId id="597" r:id="rId14"/>
    <p:sldId id="598" r:id="rId15"/>
    <p:sldId id="58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BBD5EE-3662-4995-84DD-D0678C70AAC0}">
          <p14:sldIdLst>
            <p14:sldId id="577"/>
            <p14:sldId id="256"/>
            <p14:sldId id="578"/>
            <p14:sldId id="592"/>
            <p14:sldId id="593"/>
            <p14:sldId id="579"/>
            <p14:sldId id="599"/>
            <p14:sldId id="595"/>
            <p14:sldId id="596"/>
            <p14:sldId id="597"/>
            <p14:sldId id="598"/>
            <p14:sldId id="5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71" autoAdjust="0"/>
    <p:restoredTop sz="94660"/>
  </p:normalViewPr>
  <p:slideViewPr>
    <p:cSldViewPr snapToGrid="0">
      <p:cViewPr varScale="1">
        <p:scale>
          <a:sx n="96" d="100"/>
          <a:sy n="96" d="100"/>
        </p:scale>
        <p:origin x="7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16FCD-74C8-4E71-8198-A61C355BBF9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E11BB-8960-401F-A584-D19C7CE0C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504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1C0C-C67B-42CA-95C2-31CFD3FA1BB8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4DF8-880A-43C4-B1B3-DFCA9FD0A28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D5086CAF-D888-4C4F-93E3-90947CE7B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035" y="4892333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22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1C0C-C67B-42CA-95C2-31CFD3FA1BB8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4DF8-880A-43C4-B1B3-DFCA9FD0A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03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1C0C-C67B-42CA-95C2-31CFD3FA1BB8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4DF8-880A-43C4-B1B3-DFCA9FD0A28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0418BE7-F790-4D14-9C5C-725E24C136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035" y="4892333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66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1C0C-C67B-42CA-95C2-31CFD3FA1BB8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4DF8-880A-43C4-B1B3-DFCA9FD0A28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861120-B16C-44D0-8865-A8AA11F15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035" y="4892333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76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1C0C-C67B-42CA-95C2-31CFD3FA1BB8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4DF8-880A-43C4-B1B3-DFCA9FD0A28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ADE0C8B2-F061-4633-B58C-C5F6FB2B3F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035" y="4892333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832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1C0C-C67B-42CA-95C2-31CFD3FA1BB8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4DF8-880A-43C4-B1B3-DFCA9FD0A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31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1C0C-C67B-42CA-95C2-31CFD3FA1BB8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4DF8-880A-43C4-B1B3-DFCA9FD0A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29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1C0C-C67B-42CA-95C2-31CFD3FA1BB8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4DF8-880A-43C4-B1B3-DFCA9FD0A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62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1C0C-C67B-42CA-95C2-31CFD3FA1BB8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4DF8-880A-43C4-B1B3-DFCA9FD0A28B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A51261E-8188-4F03-A3E1-17F92BE2BC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035" y="4892333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69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FB31C0C-C67B-42CA-95C2-31CFD3FA1BB8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094DF8-880A-43C4-B1B3-DFCA9FD0A28B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71E3407-8E25-44D6-877D-A79F7531CF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035" y="4892333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3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1C0C-C67B-42CA-95C2-31CFD3FA1BB8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4DF8-880A-43C4-B1B3-DFCA9FD0A28B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A95A1D-5F87-425C-A371-72B5748853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035" y="4892333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66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FB31C0C-C67B-42CA-95C2-31CFD3FA1BB8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5094DF8-880A-43C4-B1B3-DFCA9FD0A28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66DDFC6F-24ED-4401-AC90-C5ED5F35074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035" y="4892333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4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149AF-6A11-4591-A1F0-933FBA2082E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53143" y="449942"/>
            <a:ext cx="10800920" cy="1811995"/>
          </a:xfrm>
        </p:spPr>
        <p:txBody>
          <a:bodyPr>
            <a:normAutofit/>
          </a:bodyPr>
          <a:lstStyle/>
          <a:p>
            <a:r>
              <a:rPr lang="en-GB" sz="8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Assessment 2021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F5FC647-84C2-43D5-9C5A-4654AB8A262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98286" y="3429000"/>
            <a:ext cx="9768114" cy="2558822"/>
          </a:xfrm>
        </p:spPr>
        <p:txBody>
          <a:bodyPr>
            <a:normAutofit/>
          </a:bodyPr>
          <a:lstStyle/>
          <a:p>
            <a:pPr marL="384048" lvl="2" indent="0">
              <a:buSzPct val="108000"/>
              <a:buNone/>
            </a:pPr>
            <a:r>
              <a:rPr lang="en-GB" sz="6000" dirty="0"/>
              <a:t>We will be starting shortly</a:t>
            </a:r>
          </a:p>
        </p:txBody>
      </p:sp>
    </p:spTree>
    <p:extLst>
      <p:ext uri="{BB962C8B-B14F-4D97-AF65-F5344CB8AC3E}">
        <p14:creationId xmlns:p14="http://schemas.microsoft.com/office/powerpoint/2010/main" val="1683607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1B654E-F06D-4A9B-B02D-AE90786E819D}"/>
              </a:ext>
            </a:extLst>
          </p:cNvPr>
          <p:cNvSpPr txBox="1">
            <a:spLocks/>
          </p:cNvSpPr>
          <p:nvPr/>
        </p:nvSpPr>
        <p:spPr>
          <a:xfrm>
            <a:off x="547913" y="1619023"/>
            <a:ext cx="10858023" cy="4269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2CF06A-1459-40EC-9375-5CF20585A6DF}"/>
              </a:ext>
            </a:extLst>
          </p:cNvPr>
          <p:cNvSpPr txBox="1">
            <a:spLocks/>
          </p:cNvSpPr>
          <p:nvPr/>
        </p:nvSpPr>
        <p:spPr>
          <a:xfrm>
            <a:off x="653143" y="449943"/>
            <a:ext cx="10058400" cy="11690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can we do to help? Y11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A3A66F1-5E75-4775-9591-EBDF9BC9FBC0}"/>
              </a:ext>
            </a:extLst>
          </p:cNvPr>
          <p:cNvSpPr txBox="1">
            <a:spLocks/>
          </p:cNvSpPr>
          <p:nvPr/>
        </p:nvSpPr>
        <p:spPr>
          <a:xfrm>
            <a:off x="666988" y="1775434"/>
            <a:ext cx="10858023" cy="4112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None/>
              <a:tabLst/>
              <a:defRPr/>
            </a:pPr>
            <a:r>
              <a:rPr lang="en-GB" sz="3600" b="1" dirty="0">
                <a:solidFill>
                  <a:schemeClr val="accent2"/>
                </a:solidFill>
                <a:latin typeface="Calibri" panose="020F0502020204030204"/>
              </a:rPr>
              <a:t>Teachers will</a:t>
            </a:r>
          </a:p>
          <a:p>
            <a:pPr>
              <a:defRPr/>
            </a:pPr>
            <a:r>
              <a:rPr lang="en-GB" sz="3600" dirty="0">
                <a:latin typeface="Calibri" panose="020F0502020204030204"/>
              </a:rPr>
              <a:t>Complete the necessary curriculum</a:t>
            </a:r>
          </a:p>
          <a:p>
            <a:pPr>
              <a:defRPr/>
            </a:pPr>
            <a:r>
              <a:rPr lang="en-GB" sz="3600" dirty="0">
                <a:latin typeface="Calibri" panose="020F0502020204030204"/>
              </a:rPr>
              <a:t>Support your child to reach their goals</a:t>
            </a:r>
          </a:p>
          <a:p>
            <a:pPr>
              <a:defRPr/>
            </a:pPr>
            <a:r>
              <a:rPr lang="en-GB" sz="3600" dirty="0">
                <a:latin typeface="Calibri" panose="020F0502020204030204"/>
              </a:rPr>
              <a:t>Engage with students and parents to achieve the best possible outcomes</a:t>
            </a:r>
          </a:p>
          <a:p>
            <a:pPr>
              <a:defRPr/>
            </a:pPr>
            <a:r>
              <a:rPr lang="en-GB" sz="3600" dirty="0">
                <a:latin typeface="Calibri" panose="020F0502020204030204"/>
              </a:rPr>
              <a:t>Have high standards of care and expectations</a:t>
            </a:r>
          </a:p>
          <a:p>
            <a:pPr>
              <a:defRPr/>
            </a:pPr>
            <a:endParaRPr lang="en-GB" sz="3600" dirty="0">
              <a:latin typeface="Calibri" panose="020F0502020204030204"/>
            </a:endParaRPr>
          </a:p>
          <a:p>
            <a:pPr>
              <a:defRPr/>
            </a:pPr>
            <a:endParaRPr lang="en-GB" sz="3600" dirty="0">
              <a:latin typeface="Calibri" panose="020F0502020204030204"/>
            </a:endParaRPr>
          </a:p>
          <a:p>
            <a:pPr>
              <a:defRPr/>
            </a:pPr>
            <a:endParaRPr kumimoji="0" lang="en-GB" sz="360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3196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1B654E-F06D-4A9B-B02D-AE90786E819D}"/>
              </a:ext>
            </a:extLst>
          </p:cNvPr>
          <p:cNvSpPr txBox="1">
            <a:spLocks/>
          </p:cNvSpPr>
          <p:nvPr/>
        </p:nvSpPr>
        <p:spPr>
          <a:xfrm>
            <a:off x="547913" y="1931845"/>
            <a:ext cx="10858023" cy="3956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2CF06A-1459-40EC-9375-5CF20585A6DF}"/>
              </a:ext>
            </a:extLst>
          </p:cNvPr>
          <p:cNvSpPr txBox="1">
            <a:spLocks/>
          </p:cNvSpPr>
          <p:nvPr/>
        </p:nvSpPr>
        <p:spPr>
          <a:xfrm>
            <a:off x="653143" y="449943"/>
            <a:ext cx="10058400" cy="11690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can we do to help? 6</a:t>
            </a:r>
            <a:r>
              <a:rPr lang="en-GB" sz="7200" baseline="30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7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A68D1F-6769-446A-9D49-C499BF07956F}"/>
              </a:ext>
            </a:extLst>
          </p:cNvPr>
          <p:cNvSpPr txBox="1"/>
          <p:nvPr/>
        </p:nvSpPr>
        <p:spPr>
          <a:xfrm>
            <a:off x="786064" y="1682205"/>
            <a:ext cx="1002792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Your welfare is important to us. Let one of the 6</a:t>
            </a:r>
            <a:r>
              <a:rPr lang="en-GB" sz="2200" baseline="30000" dirty="0"/>
              <a:t>th</a:t>
            </a:r>
            <a:r>
              <a:rPr lang="en-GB" sz="2200" dirty="0"/>
              <a:t> form team or your teachers know if you need support.</a:t>
            </a:r>
          </a:p>
          <a:p>
            <a:r>
              <a:rPr lang="en-GB" sz="2200" dirty="0"/>
              <a:t>Your teachers will guide you regarding the best way to make progress. Take their advice and ask them for specific advice as to how you can improve. </a:t>
            </a:r>
          </a:p>
          <a:p>
            <a:endParaRPr lang="en-GB" sz="2200" dirty="0"/>
          </a:p>
          <a:p>
            <a:r>
              <a:rPr lang="en-GB" sz="2200" dirty="0"/>
              <a:t>VISION – keep focused on your goals as it will help your motivation</a:t>
            </a:r>
          </a:p>
          <a:p>
            <a:r>
              <a:rPr lang="en-GB" sz="2200" dirty="0"/>
              <a:t>EFFORT – attend your lessons and allocate study time and try to stick to this</a:t>
            </a:r>
          </a:p>
          <a:p>
            <a:r>
              <a:rPr lang="en-GB" sz="2200" dirty="0"/>
              <a:t>SYSTEMS - keep to a routine and break your tasks down into achievable chunks so that you can see your progress. Organise your files following the subject specifications.</a:t>
            </a:r>
          </a:p>
          <a:p>
            <a:r>
              <a:rPr lang="en-GB" sz="2200" dirty="0"/>
              <a:t>PRACTICE- complete homework tasks, answer questions orally in class, share your completed work with your teachers</a:t>
            </a:r>
          </a:p>
          <a:p>
            <a:r>
              <a:rPr lang="en-GB" sz="2200" dirty="0"/>
              <a:t>ATTITUDE – try and keep a positive mindset. Remember all the things that you do well. Try and get outside every day for some fresh air and exercise. </a:t>
            </a:r>
          </a:p>
        </p:txBody>
      </p:sp>
    </p:spTree>
    <p:extLst>
      <p:ext uri="{BB962C8B-B14F-4D97-AF65-F5344CB8AC3E}">
        <p14:creationId xmlns:p14="http://schemas.microsoft.com/office/powerpoint/2010/main" val="1900468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1B654E-F06D-4A9B-B02D-AE90786E819D}"/>
              </a:ext>
            </a:extLst>
          </p:cNvPr>
          <p:cNvSpPr txBox="1">
            <a:spLocks/>
          </p:cNvSpPr>
          <p:nvPr/>
        </p:nvSpPr>
        <p:spPr>
          <a:xfrm>
            <a:off x="547913" y="1931845"/>
            <a:ext cx="10858023" cy="3956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2CF06A-1459-40EC-9375-5CF20585A6DF}"/>
              </a:ext>
            </a:extLst>
          </p:cNvPr>
          <p:cNvSpPr txBox="1">
            <a:spLocks/>
          </p:cNvSpPr>
          <p:nvPr/>
        </p:nvSpPr>
        <p:spPr>
          <a:xfrm>
            <a:off x="653143" y="449943"/>
            <a:ext cx="10058400" cy="1169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69671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1B654E-F06D-4A9B-B02D-AE90786E819D}"/>
              </a:ext>
            </a:extLst>
          </p:cNvPr>
          <p:cNvSpPr txBox="1">
            <a:spLocks/>
          </p:cNvSpPr>
          <p:nvPr/>
        </p:nvSpPr>
        <p:spPr>
          <a:xfrm>
            <a:off x="547913" y="1931845"/>
            <a:ext cx="10858023" cy="3956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Learner wellbeing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000" dirty="0">
                <a:latin typeface="Calibri" panose="020F0502020204030204"/>
              </a:rPr>
              <a:t>Supporting learner progression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000" dirty="0">
                <a:latin typeface="Calibri" panose="020F0502020204030204"/>
              </a:rPr>
              <a:t>Maximising time for teaching and learning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000" dirty="0">
                <a:latin typeface="Calibri" panose="020F0502020204030204"/>
              </a:rPr>
              <a:t>Equity of experience and opportunity for learners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2CF06A-1459-40EC-9375-5CF20585A6DF}"/>
              </a:ext>
            </a:extLst>
          </p:cNvPr>
          <p:cNvSpPr txBox="1">
            <a:spLocks/>
          </p:cNvSpPr>
          <p:nvPr/>
        </p:nvSpPr>
        <p:spPr>
          <a:xfrm>
            <a:off x="653143" y="449943"/>
            <a:ext cx="10058400" cy="11690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 key principles?</a:t>
            </a:r>
          </a:p>
        </p:txBody>
      </p:sp>
    </p:spTree>
    <p:extLst>
      <p:ext uri="{BB962C8B-B14F-4D97-AF65-F5344CB8AC3E}">
        <p14:creationId xmlns:p14="http://schemas.microsoft.com/office/powerpoint/2010/main" val="366106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1B654E-F06D-4A9B-B02D-AE90786E819D}"/>
              </a:ext>
            </a:extLst>
          </p:cNvPr>
          <p:cNvSpPr txBox="1">
            <a:spLocks/>
          </p:cNvSpPr>
          <p:nvPr/>
        </p:nvSpPr>
        <p:spPr>
          <a:xfrm>
            <a:off x="547913" y="1931845"/>
            <a:ext cx="10858023" cy="39562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Determined by the school based on a range of assessments by the learner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000" dirty="0">
                <a:latin typeface="Calibri" panose="020F0502020204030204"/>
              </a:rPr>
              <a:t>Based on a range of evidence including Non-Examined Assessments (NEAs), mocks, classwork, other assessments during the year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000" dirty="0">
                <a:latin typeface="Calibri" panose="020F0502020204030204"/>
              </a:rPr>
              <a:t>Students won’t be assessed on anything that they haven’t covered in lessons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None/>
              <a:tabLst/>
              <a:defRPr/>
            </a:pPr>
            <a:endParaRPr lang="en-GB" sz="4000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2CF06A-1459-40EC-9375-5CF20585A6DF}"/>
              </a:ext>
            </a:extLst>
          </p:cNvPr>
          <p:cNvSpPr txBox="1">
            <a:spLocks/>
          </p:cNvSpPr>
          <p:nvPr/>
        </p:nvSpPr>
        <p:spPr>
          <a:xfrm>
            <a:off x="653143" y="449943"/>
            <a:ext cx="10058400" cy="11690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Centre-Determined Grades</a:t>
            </a:r>
          </a:p>
        </p:txBody>
      </p:sp>
    </p:spTree>
    <p:extLst>
      <p:ext uri="{BB962C8B-B14F-4D97-AF65-F5344CB8AC3E}">
        <p14:creationId xmlns:p14="http://schemas.microsoft.com/office/powerpoint/2010/main" val="265254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1B654E-F06D-4A9B-B02D-AE90786E819D}"/>
              </a:ext>
            </a:extLst>
          </p:cNvPr>
          <p:cNvSpPr txBox="1">
            <a:spLocks/>
          </p:cNvSpPr>
          <p:nvPr/>
        </p:nvSpPr>
        <p:spPr>
          <a:xfrm>
            <a:off x="547913" y="1931845"/>
            <a:ext cx="10858023" cy="39562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4000" dirty="0"/>
              <a:t>WJEC will be providing an assessment framework to help ensure equity across schools</a:t>
            </a:r>
          </a:p>
          <a:p>
            <a:pPr>
              <a:defRPr/>
            </a:pPr>
            <a:r>
              <a:rPr lang="en-GB" sz="4000" dirty="0">
                <a:latin typeface="Calibri" panose="020F0502020204030204"/>
              </a:rPr>
              <a:t>Schools will develop internal quality assurance processes following guidance by WJEC to support schools and colleges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000" dirty="0">
                <a:latin typeface="Calibri" panose="020F0502020204030204"/>
              </a:rPr>
              <a:t>Once Quality Assurance has been completed at the centre, the grade will be submitted to the WJEC.  There will be no intervening action on the grades.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None/>
              <a:tabLst/>
              <a:defRPr/>
            </a:pPr>
            <a:endParaRPr lang="en-GB" sz="4000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2CF06A-1459-40EC-9375-5CF20585A6DF}"/>
              </a:ext>
            </a:extLst>
          </p:cNvPr>
          <p:cNvSpPr txBox="1">
            <a:spLocks/>
          </p:cNvSpPr>
          <p:nvPr/>
        </p:nvSpPr>
        <p:spPr>
          <a:xfrm>
            <a:off x="653143" y="449943"/>
            <a:ext cx="10058400" cy="11690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Centre-Determined Grades</a:t>
            </a:r>
          </a:p>
        </p:txBody>
      </p:sp>
    </p:spTree>
    <p:extLst>
      <p:ext uri="{BB962C8B-B14F-4D97-AF65-F5344CB8AC3E}">
        <p14:creationId xmlns:p14="http://schemas.microsoft.com/office/powerpoint/2010/main" val="2126109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1B654E-F06D-4A9B-B02D-AE90786E819D}"/>
              </a:ext>
            </a:extLst>
          </p:cNvPr>
          <p:cNvSpPr txBox="1">
            <a:spLocks/>
          </p:cNvSpPr>
          <p:nvPr/>
        </p:nvSpPr>
        <p:spPr>
          <a:xfrm>
            <a:off x="547913" y="1931845"/>
            <a:ext cx="10858023" cy="3956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000" dirty="0">
                <a:latin typeface="Calibri" panose="020F0502020204030204"/>
              </a:rPr>
              <a:t>Learners will appeal to their school if they are unhappy with their grade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000" dirty="0">
                <a:latin typeface="Calibri" panose="020F0502020204030204"/>
              </a:rPr>
              <a:t>Learners will appeal to the exam board if they are unhappy with the process that their school has followed in determining the grades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4000" dirty="0"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None/>
              <a:tabLst/>
              <a:defRPr/>
            </a:pPr>
            <a:endParaRPr lang="en-GB" sz="4000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2CF06A-1459-40EC-9375-5CF20585A6DF}"/>
              </a:ext>
            </a:extLst>
          </p:cNvPr>
          <p:cNvSpPr txBox="1">
            <a:spLocks/>
          </p:cNvSpPr>
          <p:nvPr/>
        </p:nvSpPr>
        <p:spPr>
          <a:xfrm>
            <a:off x="653143" y="449943"/>
            <a:ext cx="10058400" cy="1169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Appeals</a:t>
            </a:r>
          </a:p>
        </p:txBody>
      </p:sp>
    </p:spTree>
    <p:extLst>
      <p:ext uri="{BB962C8B-B14F-4D97-AF65-F5344CB8AC3E}">
        <p14:creationId xmlns:p14="http://schemas.microsoft.com/office/powerpoint/2010/main" val="1492788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1B654E-F06D-4A9B-B02D-AE90786E819D}"/>
              </a:ext>
            </a:extLst>
          </p:cNvPr>
          <p:cNvSpPr txBox="1">
            <a:spLocks/>
          </p:cNvSpPr>
          <p:nvPr/>
        </p:nvSpPr>
        <p:spPr>
          <a:xfrm>
            <a:off x="547913" y="1931845"/>
            <a:ext cx="10858023" cy="3956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000" dirty="0">
                <a:latin typeface="Calibri" panose="020F0502020204030204"/>
              </a:rPr>
              <a:t>AS grades will be centre determined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These will recognise work completed this year and will support progression</a:t>
            </a:r>
            <a:endParaRPr lang="en-GB" sz="4000" dirty="0"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lang="en-GB" sz="4000" dirty="0" err="1">
                <a:latin typeface="Calibri" panose="020F0502020204030204"/>
              </a:rPr>
              <a:t>ey</a:t>
            </a:r>
            <a:r>
              <a:rPr lang="en-GB" sz="4000" dirty="0">
                <a:latin typeface="Calibri" panose="020F0502020204030204"/>
              </a:rPr>
              <a:t> will not contribute to final A Level award in 2022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2CF06A-1459-40EC-9375-5CF20585A6DF}"/>
              </a:ext>
            </a:extLst>
          </p:cNvPr>
          <p:cNvSpPr txBox="1">
            <a:spLocks/>
          </p:cNvSpPr>
          <p:nvPr/>
        </p:nvSpPr>
        <p:spPr>
          <a:xfrm>
            <a:off x="653143" y="449943"/>
            <a:ext cx="10058400" cy="1169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12</a:t>
            </a:r>
          </a:p>
        </p:txBody>
      </p:sp>
    </p:spTree>
    <p:extLst>
      <p:ext uri="{BB962C8B-B14F-4D97-AF65-F5344CB8AC3E}">
        <p14:creationId xmlns:p14="http://schemas.microsoft.com/office/powerpoint/2010/main" val="532422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1B654E-F06D-4A9B-B02D-AE90786E819D}"/>
              </a:ext>
            </a:extLst>
          </p:cNvPr>
          <p:cNvSpPr txBox="1">
            <a:spLocks/>
          </p:cNvSpPr>
          <p:nvPr/>
        </p:nvSpPr>
        <p:spPr>
          <a:xfrm>
            <a:off x="547913" y="1931845"/>
            <a:ext cx="10858023" cy="3956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000" dirty="0">
                <a:latin typeface="Calibri" panose="020F0502020204030204"/>
              </a:rPr>
              <a:t>Families will still receive the full written reports as planned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will not be publishing the predicted grade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000" dirty="0">
                <a:latin typeface="Calibri" panose="020F0502020204030204"/>
              </a:rPr>
              <a:t>We will be publishing the current working grade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2CF06A-1459-40EC-9375-5CF20585A6DF}"/>
              </a:ext>
            </a:extLst>
          </p:cNvPr>
          <p:cNvSpPr txBox="1">
            <a:spLocks/>
          </p:cNvSpPr>
          <p:nvPr/>
        </p:nvSpPr>
        <p:spPr>
          <a:xfrm>
            <a:off x="653143" y="449943"/>
            <a:ext cx="10058400" cy="1169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Reporting to parents</a:t>
            </a:r>
          </a:p>
        </p:txBody>
      </p:sp>
    </p:spTree>
    <p:extLst>
      <p:ext uri="{BB962C8B-B14F-4D97-AF65-F5344CB8AC3E}">
        <p14:creationId xmlns:p14="http://schemas.microsoft.com/office/powerpoint/2010/main" val="1034717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1B654E-F06D-4A9B-B02D-AE90786E819D}"/>
              </a:ext>
            </a:extLst>
          </p:cNvPr>
          <p:cNvSpPr txBox="1">
            <a:spLocks/>
          </p:cNvSpPr>
          <p:nvPr/>
        </p:nvSpPr>
        <p:spPr>
          <a:xfrm>
            <a:off x="547913" y="1931845"/>
            <a:ext cx="10858023" cy="395627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None/>
              <a:tabLst/>
              <a:defRPr/>
            </a:pPr>
            <a:r>
              <a:rPr lang="en-GB" sz="3600" b="1" dirty="0">
                <a:latin typeface="Calibri" panose="020F0502020204030204"/>
              </a:rPr>
              <a:t>Focus on what you can control:</a:t>
            </a:r>
          </a:p>
          <a:p>
            <a:pPr>
              <a:defRPr/>
            </a:pPr>
            <a:r>
              <a:rPr lang="en-GB" sz="3600" dirty="0">
                <a:latin typeface="Calibri" panose="020F0502020204030204"/>
              </a:rPr>
              <a:t>Don’t worry about work done/mock exams already completed</a:t>
            </a:r>
          </a:p>
          <a:p>
            <a:pPr>
              <a:defRPr/>
            </a:pPr>
            <a:r>
              <a:rPr lang="en-GB" sz="3600" dirty="0"/>
              <a:t>Showing progress is good</a:t>
            </a:r>
          </a:p>
          <a:p>
            <a:pPr>
              <a:defRPr/>
            </a:pPr>
            <a:r>
              <a:rPr lang="en-GB" sz="3600" dirty="0">
                <a:latin typeface="Calibri" panose="020F0502020204030204"/>
              </a:rPr>
              <a:t>Listen carefully to your subject teachers – read advice in full report/parents evening and in lessons</a:t>
            </a:r>
          </a:p>
          <a:p>
            <a:pPr>
              <a:defRPr/>
            </a:pPr>
            <a:r>
              <a:rPr lang="en-GB" sz="3600" dirty="0">
                <a:latin typeface="Calibri" panose="020F0502020204030204"/>
              </a:rPr>
              <a:t>Attend all lessons</a:t>
            </a:r>
          </a:p>
          <a:p>
            <a:pPr>
              <a:defRPr/>
            </a:pPr>
            <a:r>
              <a:rPr lang="en-GB" sz="3600" dirty="0">
                <a:latin typeface="Calibri" panose="020F0502020204030204"/>
              </a:rPr>
              <a:t>Focus on ensuring NEAs are the best they can be and in on time</a:t>
            </a:r>
          </a:p>
          <a:p>
            <a:pPr>
              <a:defRPr/>
            </a:pPr>
            <a:r>
              <a:rPr lang="en-GB" sz="3600" dirty="0">
                <a:latin typeface="Calibri" panose="020F0502020204030204"/>
              </a:rPr>
              <a:t>New assessments must be done to best of your ability and shared with teachers</a:t>
            </a:r>
          </a:p>
          <a:p>
            <a:pPr>
              <a:defRPr/>
            </a:pPr>
            <a:r>
              <a:rPr lang="en-GB" sz="3600" dirty="0">
                <a:latin typeface="Calibri" panose="020F0502020204030204"/>
              </a:rPr>
              <a:t>Make sure you have evidence of your ability</a:t>
            </a:r>
          </a:p>
          <a:p>
            <a:pPr>
              <a:defRPr/>
            </a:pPr>
            <a:r>
              <a:rPr lang="en-GB" sz="3600" dirty="0">
                <a:latin typeface="Calibri" panose="020F0502020204030204"/>
              </a:rPr>
              <a:t>Have a positive attitude towards your studies</a:t>
            </a:r>
          </a:p>
          <a:p>
            <a:pPr>
              <a:defRPr/>
            </a:pPr>
            <a:endParaRPr kumimoji="0" lang="en-GB" sz="360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2CF06A-1459-40EC-9375-5CF20585A6DF}"/>
              </a:ext>
            </a:extLst>
          </p:cNvPr>
          <p:cNvSpPr txBox="1">
            <a:spLocks/>
          </p:cNvSpPr>
          <p:nvPr/>
        </p:nvSpPr>
        <p:spPr>
          <a:xfrm>
            <a:off x="653143" y="449943"/>
            <a:ext cx="10058400" cy="11690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Tips for Year 11 students</a:t>
            </a:r>
          </a:p>
        </p:txBody>
      </p:sp>
    </p:spTree>
    <p:extLst>
      <p:ext uri="{BB962C8B-B14F-4D97-AF65-F5344CB8AC3E}">
        <p14:creationId xmlns:p14="http://schemas.microsoft.com/office/powerpoint/2010/main" val="3563816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1B654E-F06D-4A9B-B02D-AE90786E819D}"/>
              </a:ext>
            </a:extLst>
          </p:cNvPr>
          <p:cNvSpPr txBox="1">
            <a:spLocks/>
          </p:cNvSpPr>
          <p:nvPr/>
        </p:nvSpPr>
        <p:spPr>
          <a:xfrm>
            <a:off x="547913" y="1931845"/>
            <a:ext cx="10858023" cy="3956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2CF06A-1459-40EC-9375-5CF20585A6DF}"/>
              </a:ext>
            </a:extLst>
          </p:cNvPr>
          <p:cNvSpPr txBox="1">
            <a:spLocks/>
          </p:cNvSpPr>
          <p:nvPr/>
        </p:nvSpPr>
        <p:spPr>
          <a:xfrm>
            <a:off x="653143" y="449943"/>
            <a:ext cx="10058400" cy="11690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can we do to help? Y11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A3A66F1-5E75-4775-9591-EBDF9BC9FBC0}"/>
              </a:ext>
            </a:extLst>
          </p:cNvPr>
          <p:cNvSpPr txBox="1">
            <a:spLocks/>
          </p:cNvSpPr>
          <p:nvPr/>
        </p:nvSpPr>
        <p:spPr>
          <a:xfrm>
            <a:off x="700313" y="1619023"/>
            <a:ext cx="10858023" cy="44214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Tx/>
              <a:buNone/>
              <a:tabLst/>
              <a:defRPr/>
            </a:pPr>
            <a:r>
              <a:rPr lang="en-GB" sz="3600" b="1" dirty="0">
                <a:solidFill>
                  <a:schemeClr val="accent2"/>
                </a:solidFill>
                <a:latin typeface="Calibri" panose="020F0502020204030204"/>
              </a:rPr>
              <a:t>Parents</a:t>
            </a:r>
          </a:p>
          <a:p>
            <a:pPr>
              <a:defRPr/>
            </a:pPr>
            <a:r>
              <a:rPr lang="en-GB" sz="3600" dirty="0">
                <a:latin typeface="Calibri" panose="020F0502020204030204"/>
              </a:rPr>
              <a:t>Help access online learning</a:t>
            </a:r>
          </a:p>
          <a:p>
            <a:pPr>
              <a:defRPr/>
            </a:pPr>
            <a:r>
              <a:rPr lang="en-GB" sz="3600" dirty="0">
                <a:latin typeface="Calibri" panose="020F0502020204030204"/>
              </a:rPr>
              <a:t>Help organise and prioritise assessments, making sure that your child has been able to upload assessments back to the teacher</a:t>
            </a:r>
          </a:p>
          <a:p>
            <a:pPr>
              <a:defRPr/>
            </a:pPr>
            <a:r>
              <a:rPr lang="en-GB" sz="3600" dirty="0">
                <a:latin typeface="Calibri" panose="020F0502020204030204"/>
              </a:rPr>
              <a:t>Encourage your child to communicate with subject teachers</a:t>
            </a:r>
          </a:p>
          <a:p>
            <a:pPr>
              <a:defRPr/>
            </a:pPr>
            <a:r>
              <a:rPr lang="en-GB" sz="3600" dirty="0">
                <a:latin typeface="Calibri" panose="020F0502020204030204"/>
              </a:rPr>
              <a:t>Listen to their concerns</a:t>
            </a:r>
          </a:p>
          <a:p>
            <a:pPr>
              <a:defRPr/>
            </a:pPr>
            <a:r>
              <a:rPr lang="en-GB" sz="3600" dirty="0">
                <a:latin typeface="Calibri" panose="020F0502020204030204"/>
              </a:rPr>
              <a:t>Communicate with Head of Year/Heads of Faculty</a:t>
            </a:r>
          </a:p>
          <a:p>
            <a:pPr>
              <a:defRPr/>
            </a:pPr>
            <a:r>
              <a:rPr lang="en-GB" sz="3600" dirty="0">
                <a:latin typeface="Calibri" panose="020F0502020204030204"/>
              </a:rPr>
              <a:t>Create space for them to learn</a:t>
            </a:r>
          </a:p>
          <a:p>
            <a:pPr>
              <a:defRPr/>
            </a:pPr>
            <a:r>
              <a:rPr lang="en-GB" sz="3600" dirty="0">
                <a:latin typeface="Calibri" panose="020F0502020204030204"/>
              </a:rPr>
              <a:t>Help them to look after themselves</a:t>
            </a:r>
          </a:p>
          <a:p>
            <a:pPr>
              <a:defRPr/>
            </a:pPr>
            <a:endParaRPr lang="en-GB" sz="3600" dirty="0">
              <a:latin typeface="Calibri" panose="020F0502020204030204"/>
            </a:endParaRPr>
          </a:p>
          <a:p>
            <a:pPr>
              <a:defRPr/>
            </a:pPr>
            <a:endParaRPr kumimoji="0" lang="en-GB" sz="360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50043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FC182EF07FE846AE82F3E8959BDCB1" ma:contentTypeVersion="7" ma:contentTypeDescription="Create a new document." ma:contentTypeScope="" ma:versionID="a08bcd82dea3db5f4fae7398e4d106bb">
  <xsd:schema xmlns:xsd="http://www.w3.org/2001/XMLSchema" xmlns:xs="http://www.w3.org/2001/XMLSchema" xmlns:p="http://schemas.microsoft.com/office/2006/metadata/properties" xmlns:ns2="b939136b-581b-42cd-a6ad-56fbb103b213" xmlns:ns3="fecc21d9-5ca3-454f-84ab-2d9fac5c2568" targetNamespace="http://schemas.microsoft.com/office/2006/metadata/properties" ma:root="true" ma:fieldsID="9987cb91f9284f4098204b9243b31530" ns2:_="" ns3:_="">
    <xsd:import namespace="b939136b-581b-42cd-a6ad-56fbb103b213"/>
    <xsd:import namespace="fecc21d9-5ca3-454f-84ab-2d9fac5c25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9136b-581b-42cd-a6ad-56fbb103b2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c21d9-5ca3-454f-84ab-2d9fac5c256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AAF82A-8873-4520-9157-23124B9633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39136b-581b-42cd-a6ad-56fbb103b213"/>
    <ds:schemaRef ds:uri="fecc21d9-5ca3-454f-84ab-2d9fac5c25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B728A1-136B-407D-9E38-C30FB9237211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fecc21d9-5ca3-454f-84ab-2d9fac5c2568"/>
    <ds:schemaRef ds:uri="http://schemas.microsoft.com/office/2006/documentManagement/types"/>
    <ds:schemaRef ds:uri="http://purl.org/dc/elements/1.1/"/>
    <ds:schemaRef ds:uri="b939136b-581b-42cd-a6ad-56fbb103b21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831F834-B49A-4A90-AA2F-1EB94F00C7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2161</TotalTime>
  <Words>602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Retrospect</vt:lpstr>
      <vt:lpstr>Assessment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Mair Hughes</dc:creator>
  <cp:lastModifiedBy>Mair Hughes</cp:lastModifiedBy>
  <cp:revision>971</cp:revision>
  <dcterms:created xsi:type="dcterms:W3CDTF">2019-04-30T06:54:27Z</dcterms:created>
  <dcterms:modified xsi:type="dcterms:W3CDTF">2021-01-21T17:39:37Z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0x010100E9FC182EF07FE846AE82F3E8959BDCB1</vt:lpwstr>
  </property>
</Properties>
</file>