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sldIdLst>
    <p:sldId id="260" r:id="rId2"/>
    <p:sldId id="367" r:id="rId3"/>
    <p:sldId id="319" r:id="rId4"/>
    <p:sldId id="348" r:id="rId5"/>
    <p:sldId id="261" r:id="rId6"/>
    <p:sldId id="351" r:id="rId7"/>
    <p:sldId id="352" r:id="rId8"/>
    <p:sldId id="353" r:id="rId9"/>
    <p:sldId id="354" r:id="rId10"/>
    <p:sldId id="340" r:id="rId11"/>
    <p:sldId id="333" r:id="rId12"/>
    <p:sldId id="342" r:id="rId13"/>
    <p:sldId id="365" r:id="rId14"/>
    <p:sldId id="341" r:id="rId15"/>
    <p:sldId id="355" r:id="rId16"/>
    <p:sldId id="320" r:id="rId17"/>
    <p:sldId id="349" r:id="rId18"/>
    <p:sldId id="324" r:id="rId19"/>
    <p:sldId id="326" r:id="rId20"/>
    <p:sldId id="327" r:id="rId21"/>
    <p:sldId id="331" r:id="rId22"/>
    <p:sldId id="368" r:id="rId23"/>
    <p:sldId id="369" r:id="rId24"/>
    <p:sldId id="356" r:id="rId25"/>
    <p:sldId id="336" r:id="rId26"/>
    <p:sldId id="357" r:id="rId27"/>
    <p:sldId id="337" r:id="rId28"/>
    <p:sldId id="359" r:id="rId29"/>
    <p:sldId id="343" r:id="rId30"/>
    <p:sldId id="360" r:id="rId31"/>
    <p:sldId id="345" r:id="rId32"/>
    <p:sldId id="346" r:id="rId33"/>
    <p:sldId id="362" r:id="rId34"/>
    <p:sldId id="347" r:id="rId35"/>
    <p:sldId id="338" r:id="rId36"/>
    <p:sldId id="363" r:id="rId37"/>
    <p:sldId id="366" r:id="rId38"/>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63" autoAdjust="0"/>
    <p:restoredTop sz="89240" autoAdjust="0"/>
  </p:normalViewPr>
  <p:slideViewPr>
    <p:cSldViewPr snapToGrid="0">
      <p:cViewPr varScale="1">
        <p:scale>
          <a:sx n="98" d="100"/>
          <a:sy n="98" d="100"/>
        </p:scale>
        <p:origin x="45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A888C8-0343-483E-AACF-9E5B08D9585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50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A888C8-0343-483E-AACF-9E5B08D9585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2394395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A888C8-0343-483E-AACF-9E5B08D9585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1946589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A888C8-0343-483E-AACF-9E5B08D9585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222996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A888C8-0343-483E-AACF-9E5B08D9585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646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A888C8-0343-483E-AACF-9E5B08D9585F}"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316461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A888C8-0343-483E-AACF-9E5B08D9585F}" type="datetimeFigureOut">
              <a:rPr lang="en-GB" smtClean="0"/>
              <a:t>21/01/2021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264097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A888C8-0343-483E-AACF-9E5B08D9585F}" type="datetimeFigureOut">
              <a:rPr lang="en-GB" smtClean="0"/>
              <a:t>21/01/2021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322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7A888C8-0343-483E-AACF-9E5B08D9585F}" type="datetimeFigureOut">
              <a:rPr lang="en-GB" smtClean="0"/>
              <a:t>21/01/2021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302947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7A888C8-0343-483E-AACF-9E5B08D9585F}" type="datetimeFigureOut">
              <a:rPr lang="en-GB" smtClean="0"/>
              <a:t>21/01/2021</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92315BD-A653-4617-8BC8-2A844417C666}" type="slidenum">
              <a:rPr lang="en-GB" smtClean="0"/>
              <a:t>‹#›</a:t>
            </a:fld>
            <a:endParaRPr lang="en-GB"/>
          </a:p>
        </p:txBody>
      </p:sp>
    </p:spTree>
    <p:extLst>
      <p:ext uri="{BB962C8B-B14F-4D97-AF65-F5344CB8AC3E}">
        <p14:creationId xmlns:p14="http://schemas.microsoft.com/office/powerpoint/2010/main" val="290826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7A888C8-0343-483E-AACF-9E5B08D9585F}"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1943272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7A888C8-0343-483E-AACF-9E5B08D9585F}" type="datetimeFigureOut">
              <a:rPr lang="en-GB" smtClean="0"/>
              <a:t>21/01/2021</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92315BD-A653-4617-8BC8-2A844417C666}"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974222"/>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arget="../media/image3.jpeg" Type="http://schemas.openxmlformats.org/officeDocument/2006/relationships/image"/><Relationship Id="rId2" Target="../media/image2.jpeg" Type="http://schemas.openxmlformats.org/officeDocument/2006/relationships/image"/><Relationship Id="rId1" Target="../slideLayouts/slideLayout7.xml" Type="http://schemas.openxmlformats.org/officeDocument/2006/relationships/slideLayout"/></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mailto:wyn.davies@careerswales.gov.wales" TargetMode="External"/><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www.informedchoices.ac.uk/" TargetMode="External"/><Relationship Id="rId2" Type="http://schemas.openxmlformats.org/officeDocument/2006/relationships/hyperlink" Target="https://www.theuniguide.co.uk/a-level-explorer"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s://gov.wales/welsh-government-apprentices" TargetMode="External"/><Relationship Id="rId2" Type="http://schemas.openxmlformats.org/officeDocument/2006/relationships/hyperlink" Target="https://www.ucas.com/apprenticeships-uk" TargetMode="Externa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mailto:jje@penglais.org.uk" TargetMode="External"/><Relationship Id="rId2" Type="http://schemas.openxmlformats.org/officeDocument/2006/relationships/hyperlink" Target="mailto:hgg@penglais.org.uk" TargetMode="External"/><Relationship Id="rId1" Type="http://schemas.openxmlformats.org/officeDocument/2006/relationships/slideLayout" Target="../slideLayouts/slideLayout2.xml"/><Relationship Id="rId5" Type="http://schemas.openxmlformats.org/officeDocument/2006/relationships/hyperlink" Target="mailto:E.Rhodes@penglais.org.uk" TargetMode="External"/><Relationship Id="rId4" Type="http://schemas.openxmlformats.org/officeDocument/2006/relationships/hyperlink" Target="mailto:snt@penglais.org.uk"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20F3B-0B06-436E-8322-0E3CE36ED306}"/>
              </a:ext>
            </a:extLst>
          </p:cNvPr>
          <p:cNvSpPr>
            <a:spLocks noGrp="1"/>
          </p:cNvSpPr>
          <p:nvPr>
            <p:ph type="title"/>
          </p:nvPr>
        </p:nvSpPr>
        <p:spPr/>
        <p:txBody>
          <a:bodyPr>
            <a:normAutofit fontScale="90000"/>
          </a:bodyPr>
          <a:lstStyle/>
          <a:p>
            <a:r>
              <a:rPr lang="en-GB" dirty="0"/>
              <a:t>Sixth Form Open Evening </a:t>
            </a:r>
            <a:br>
              <a:rPr lang="en-GB" dirty="0"/>
            </a:br>
            <a:r>
              <a:rPr lang="en-GB" i="1" dirty="0" err="1"/>
              <a:t>Noson</a:t>
            </a:r>
            <a:r>
              <a:rPr lang="en-GB" i="1" dirty="0"/>
              <a:t> </a:t>
            </a:r>
            <a:r>
              <a:rPr lang="en-GB" i="1" dirty="0" err="1"/>
              <a:t>Agored</a:t>
            </a:r>
            <a:r>
              <a:rPr lang="en-GB" i="1" dirty="0"/>
              <a:t> 6ed </a:t>
            </a:r>
            <a:r>
              <a:rPr lang="en-GB" i="1" dirty="0" err="1"/>
              <a:t>Ddosbarth</a:t>
            </a:r>
            <a:endParaRPr lang="en-GB" i="1" dirty="0"/>
          </a:p>
        </p:txBody>
      </p:sp>
      <p:sp>
        <p:nvSpPr>
          <p:cNvPr id="3" name="Text Placeholder 2">
            <a:extLst>
              <a:ext uri="{FF2B5EF4-FFF2-40B4-BE49-F238E27FC236}">
                <a16:creationId xmlns:a16="http://schemas.microsoft.com/office/drawing/2014/main" id="{880C4EF7-B1ED-4344-846C-523446ECA0BD}"/>
              </a:ext>
            </a:extLst>
          </p:cNvPr>
          <p:cNvSpPr>
            <a:spLocks noGrp="1"/>
          </p:cNvSpPr>
          <p:nvPr>
            <p:ph type="body" idx="1"/>
          </p:nvPr>
        </p:nvSpPr>
        <p:spPr/>
        <p:txBody>
          <a:bodyPr>
            <a:normAutofit/>
          </a:bodyPr>
          <a:lstStyle/>
          <a:p>
            <a:pPr algn="ctr"/>
            <a:r>
              <a:rPr lang="en-GB" sz="6000" dirty="0"/>
              <a:t>We will start shortly</a:t>
            </a:r>
          </a:p>
        </p:txBody>
      </p:sp>
      <p:pic>
        <p:nvPicPr>
          <p:cNvPr id="5" name="Picture 4">
            <a:extLst>
              <a:ext uri="{FF2B5EF4-FFF2-40B4-BE49-F238E27FC236}">
                <a16:creationId xmlns:a16="http://schemas.microsoft.com/office/drawing/2014/main" id="{644033A3-6C52-4EBB-BE8F-EDF9A71BBC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574"/>
            <a:ext cx="1543051" cy="1543051"/>
          </a:xfrm>
          <a:prstGeom prst="rect">
            <a:avLst/>
          </a:prstGeom>
        </p:spPr>
      </p:pic>
    </p:spTree>
    <p:extLst>
      <p:ext uri="{BB962C8B-B14F-4D97-AF65-F5344CB8AC3E}">
        <p14:creationId xmlns:p14="http://schemas.microsoft.com/office/powerpoint/2010/main" val="3998430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02291F6-BF44-4706-829B-8303D82F66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DDB107B5-7855-43E8-AA84-263CF36C6703}"/>
              </a:ext>
            </a:extLst>
          </p:cNvPr>
          <p:cNvSpPr>
            <a:spLocks noGrp="1"/>
          </p:cNvSpPr>
          <p:nvPr>
            <p:ph type="title"/>
          </p:nvPr>
        </p:nvSpPr>
        <p:spPr/>
        <p:txBody>
          <a:bodyPr/>
          <a:lstStyle/>
          <a:p>
            <a:r>
              <a:rPr lang="en-GB" dirty="0"/>
              <a:t>Options Process / </a:t>
            </a:r>
            <a:r>
              <a:rPr lang="en-GB" i="1" dirty="0"/>
              <a:t>Y Broses </a:t>
            </a:r>
            <a:r>
              <a:rPr lang="en-GB" i="1" dirty="0" err="1"/>
              <a:t>Opsiynau</a:t>
            </a:r>
            <a:endParaRPr lang="en-GB" i="1" dirty="0"/>
          </a:p>
        </p:txBody>
      </p:sp>
      <p:sp>
        <p:nvSpPr>
          <p:cNvPr id="3" name="Content Placeholder 2">
            <a:extLst>
              <a:ext uri="{FF2B5EF4-FFF2-40B4-BE49-F238E27FC236}">
                <a16:creationId xmlns:a16="http://schemas.microsoft.com/office/drawing/2014/main" id="{C232D72D-74B3-42E7-B11F-4C6B0C17D08F}"/>
              </a:ext>
            </a:extLst>
          </p:cNvPr>
          <p:cNvSpPr>
            <a:spLocks noGrp="1"/>
          </p:cNvSpPr>
          <p:nvPr>
            <p:ph sz="half" idx="1"/>
          </p:nvPr>
        </p:nvSpPr>
        <p:spPr/>
        <p:txBody>
          <a:bodyPr>
            <a:normAutofit fontScale="92500" lnSpcReduction="20000"/>
          </a:bodyPr>
          <a:lstStyle/>
          <a:p>
            <a:r>
              <a:rPr lang="en-GB" dirty="0"/>
              <a:t>Read the booklet very carefully and consider all of the information.</a:t>
            </a:r>
          </a:p>
          <a:p>
            <a:r>
              <a:rPr lang="en-GB" dirty="0"/>
              <a:t>Make sure you do as much research as you can around the subjects you are interested in studying. You can look at the exam board website to find out the full specifications of each subject.</a:t>
            </a:r>
          </a:p>
          <a:p>
            <a:r>
              <a:rPr lang="en-GB" dirty="0"/>
              <a:t>You will need to speak to your teachers to discuss your progress and whether the course is right for you. If you are coming from another school or you do not know who best to contact just get in touch and we will be able to give you the correct email address.</a:t>
            </a:r>
          </a:p>
          <a:p>
            <a:r>
              <a:rPr lang="en-GB" dirty="0"/>
              <a:t>If we can, we will run an Open Evening in the summer term to allow you to visit the sixth form and meet the staff.</a:t>
            </a:r>
          </a:p>
          <a:p>
            <a:endParaRPr lang="en-GB" dirty="0"/>
          </a:p>
          <a:p>
            <a:endParaRPr lang="en-GB" dirty="0"/>
          </a:p>
          <a:p>
            <a:endParaRPr lang="en-GB" dirty="0"/>
          </a:p>
          <a:p>
            <a:endParaRPr lang="en-GB" dirty="0"/>
          </a:p>
          <a:p>
            <a:endParaRPr lang="en-GB" dirty="0"/>
          </a:p>
        </p:txBody>
      </p:sp>
      <p:sp>
        <p:nvSpPr>
          <p:cNvPr id="5" name="Content Placeholder 4">
            <a:extLst>
              <a:ext uri="{FF2B5EF4-FFF2-40B4-BE49-F238E27FC236}">
                <a16:creationId xmlns:a16="http://schemas.microsoft.com/office/drawing/2014/main" id="{09B8371C-44F0-4161-8C9C-CC7F90574D2E}"/>
              </a:ext>
            </a:extLst>
          </p:cNvPr>
          <p:cNvSpPr>
            <a:spLocks noGrp="1"/>
          </p:cNvSpPr>
          <p:nvPr>
            <p:ph sz="half" idx="2"/>
          </p:nvPr>
        </p:nvSpPr>
        <p:spPr/>
        <p:txBody>
          <a:bodyPr>
            <a:normAutofit fontScale="92500" lnSpcReduction="20000"/>
          </a:bodyPr>
          <a:lstStyle/>
          <a:p>
            <a:r>
              <a:rPr lang="en-GB" i="1" dirty="0" err="1"/>
              <a:t>Darllenwch</a:t>
            </a:r>
            <a:r>
              <a:rPr lang="en-GB" i="1" dirty="0"/>
              <a:t> y </a:t>
            </a:r>
            <a:r>
              <a:rPr lang="en-GB" i="1" dirty="0" err="1"/>
              <a:t>llyfryn</a:t>
            </a:r>
            <a:r>
              <a:rPr lang="en-GB" i="1" dirty="0"/>
              <a:t> </a:t>
            </a:r>
            <a:r>
              <a:rPr lang="en-GB" i="1" dirty="0" err="1"/>
              <a:t>yn</a:t>
            </a:r>
            <a:r>
              <a:rPr lang="en-GB" i="1" dirty="0"/>
              <a:t> </a:t>
            </a:r>
            <a:r>
              <a:rPr lang="en-GB" i="1" dirty="0" err="1"/>
              <a:t>ofalus</a:t>
            </a:r>
            <a:r>
              <a:rPr lang="en-GB" i="1" dirty="0"/>
              <a:t> a </a:t>
            </a:r>
            <a:r>
              <a:rPr lang="en-GB" i="1" dirty="0" err="1"/>
              <a:t>chysidro</a:t>
            </a:r>
            <a:r>
              <a:rPr lang="en-GB" i="1" dirty="0"/>
              <a:t> </a:t>
            </a:r>
            <a:r>
              <a:rPr lang="en-GB" i="1" dirty="0" err="1"/>
              <a:t>yr</a:t>
            </a:r>
            <a:r>
              <a:rPr lang="en-GB" i="1" dirty="0"/>
              <a:t> </a:t>
            </a:r>
            <a:r>
              <a:rPr lang="en-GB" i="1" dirty="0" err="1"/>
              <a:t>holl</a:t>
            </a:r>
            <a:r>
              <a:rPr lang="en-GB" i="1" dirty="0"/>
              <a:t> </a:t>
            </a:r>
            <a:r>
              <a:rPr lang="en-GB" i="1" dirty="0" err="1"/>
              <a:t>wybodaeth</a:t>
            </a:r>
            <a:endParaRPr lang="en-GB" i="1" dirty="0"/>
          </a:p>
          <a:p>
            <a:r>
              <a:rPr lang="en-GB" i="1" dirty="0" err="1"/>
              <a:t>Gwnewch</a:t>
            </a:r>
            <a:r>
              <a:rPr lang="en-GB" i="1" dirty="0"/>
              <a:t> </a:t>
            </a:r>
            <a:r>
              <a:rPr lang="en-GB" i="1" dirty="0" err="1"/>
              <a:t>yn</a:t>
            </a:r>
            <a:r>
              <a:rPr lang="en-GB" i="1" dirty="0"/>
              <a:t> </a:t>
            </a:r>
            <a:r>
              <a:rPr lang="en-GB" i="1" dirty="0" err="1"/>
              <a:t>siwr</a:t>
            </a:r>
            <a:r>
              <a:rPr lang="en-GB" i="1" dirty="0"/>
              <a:t> </a:t>
            </a:r>
            <a:r>
              <a:rPr lang="en-GB" i="1" dirty="0" err="1"/>
              <a:t>eich</a:t>
            </a:r>
            <a:r>
              <a:rPr lang="en-GB" i="1" dirty="0"/>
              <a:t> bod </a:t>
            </a:r>
            <a:r>
              <a:rPr lang="en-GB" i="1" dirty="0" err="1"/>
              <a:t>yn</a:t>
            </a:r>
            <a:r>
              <a:rPr lang="en-GB" i="1" dirty="0"/>
              <a:t> </a:t>
            </a:r>
            <a:r>
              <a:rPr lang="en-GB" i="1" dirty="0" err="1"/>
              <a:t>gwneud</a:t>
            </a:r>
            <a:r>
              <a:rPr lang="en-GB" i="1" dirty="0"/>
              <a:t> </a:t>
            </a:r>
            <a:r>
              <a:rPr lang="en-GB" i="1" dirty="0" err="1"/>
              <a:t>gymaint</a:t>
            </a:r>
            <a:r>
              <a:rPr lang="en-GB" i="1" dirty="0"/>
              <a:t> o </a:t>
            </a:r>
            <a:r>
              <a:rPr lang="en-GB" i="1" dirty="0" err="1"/>
              <a:t>waith</a:t>
            </a:r>
            <a:r>
              <a:rPr lang="en-GB" i="1" dirty="0"/>
              <a:t> </a:t>
            </a:r>
            <a:r>
              <a:rPr lang="en-GB" i="1" dirty="0" err="1"/>
              <a:t>ymchwil</a:t>
            </a:r>
            <a:r>
              <a:rPr lang="en-GB" i="1" dirty="0"/>
              <a:t> a </a:t>
            </a:r>
            <a:r>
              <a:rPr lang="en-GB" i="1" dirty="0" err="1"/>
              <a:t>phosib</a:t>
            </a:r>
            <a:r>
              <a:rPr lang="en-GB" i="1" dirty="0"/>
              <a:t>.  </a:t>
            </a:r>
            <a:r>
              <a:rPr lang="en-GB" i="1" dirty="0" err="1"/>
              <a:t>Edrychwch</a:t>
            </a:r>
            <a:r>
              <a:rPr lang="en-GB" i="1" dirty="0"/>
              <a:t> </a:t>
            </a:r>
            <a:r>
              <a:rPr lang="en-GB" i="1" dirty="0" err="1"/>
              <a:t>ar</a:t>
            </a:r>
            <a:r>
              <a:rPr lang="en-GB" i="1" dirty="0"/>
              <a:t> </a:t>
            </a:r>
            <a:r>
              <a:rPr lang="en-GB" i="1" dirty="0" err="1"/>
              <a:t>wefannau</a:t>
            </a:r>
            <a:r>
              <a:rPr lang="en-GB" i="1" dirty="0"/>
              <a:t> </a:t>
            </a:r>
            <a:r>
              <a:rPr lang="en-GB" i="1" dirty="0" err="1"/>
              <a:t>arholiadau</a:t>
            </a:r>
            <a:r>
              <a:rPr lang="en-GB" i="1" dirty="0"/>
              <a:t>.</a:t>
            </a:r>
          </a:p>
          <a:p>
            <a:endParaRPr lang="en-GB" i="1" dirty="0"/>
          </a:p>
          <a:p>
            <a:pPr marL="0" indent="0">
              <a:buNone/>
            </a:pPr>
            <a:r>
              <a:rPr lang="en-GB" i="1" dirty="0" err="1"/>
              <a:t>Siaradwch</a:t>
            </a:r>
            <a:r>
              <a:rPr lang="en-GB" i="1" dirty="0"/>
              <a:t> </a:t>
            </a:r>
            <a:r>
              <a:rPr lang="en-GB" i="1" dirty="0" err="1"/>
              <a:t>a’ch</a:t>
            </a:r>
            <a:r>
              <a:rPr lang="en-GB" i="1" dirty="0"/>
              <a:t> </a:t>
            </a:r>
            <a:r>
              <a:rPr lang="en-GB" i="1" dirty="0" err="1"/>
              <a:t>athrawon</a:t>
            </a:r>
            <a:r>
              <a:rPr lang="en-GB" i="1" dirty="0"/>
              <a:t> </a:t>
            </a:r>
            <a:r>
              <a:rPr lang="en-GB" i="1" dirty="0" err="1"/>
              <a:t>er</a:t>
            </a:r>
            <a:r>
              <a:rPr lang="en-GB" i="1" dirty="0"/>
              <a:t> </a:t>
            </a:r>
            <a:r>
              <a:rPr lang="en-GB" i="1" dirty="0" err="1"/>
              <a:t>mwyn</a:t>
            </a:r>
            <a:r>
              <a:rPr lang="en-GB" i="1" dirty="0"/>
              <a:t> </a:t>
            </a:r>
            <a:r>
              <a:rPr lang="en-GB" i="1" dirty="0" err="1"/>
              <a:t>trafod</a:t>
            </a:r>
            <a:r>
              <a:rPr lang="en-GB" i="1" dirty="0"/>
              <a:t> </a:t>
            </a:r>
            <a:r>
              <a:rPr lang="en-GB" i="1" dirty="0" err="1"/>
              <a:t>eich</a:t>
            </a:r>
            <a:r>
              <a:rPr lang="en-GB" i="1" dirty="0"/>
              <a:t> </a:t>
            </a:r>
            <a:r>
              <a:rPr lang="en-GB" i="1" dirty="0" err="1"/>
              <a:t>cynnydd</a:t>
            </a:r>
            <a:r>
              <a:rPr lang="en-GB" i="1" dirty="0"/>
              <a:t> ac i </a:t>
            </a:r>
            <a:r>
              <a:rPr lang="en-GB" i="1" dirty="0" err="1"/>
              <a:t>ddeall</a:t>
            </a:r>
            <a:r>
              <a:rPr lang="en-GB" i="1" dirty="0"/>
              <a:t> a </a:t>
            </a:r>
            <a:r>
              <a:rPr lang="en-GB" i="1" dirty="0" err="1"/>
              <a:t>yw’r</a:t>
            </a:r>
            <a:r>
              <a:rPr lang="en-GB" i="1" dirty="0"/>
              <a:t> </a:t>
            </a:r>
            <a:r>
              <a:rPr lang="en-GB" i="1" dirty="0" err="1"/>
              <a:t>cwrs</a:t>
            </a:r>
            <a:r>
              <a:rPr lang="en-GB" i="1" dirty="0"/>
              <a:t> </a:t>
            </a:r>
            <a:r>
              <a:rPr lang="en-GB" i="1" dirty="0" err="1"/>
              <a:t>yn</a:t>
            </a:r>
            <a:r>
              <a:rPr lang="en-GB" i="1" dirty="0"/>
              <a:t> </a:t>
            </a:r>
            <a:r>
              <a:rPr lang="en-GB" i="1" dirty="0" err="1"/>
              <a:t>iawn</a:t>
            </a:r>
            <a:r>
              <a:rPr lang="en-GB" i="1" dirty="0"/>
              <a:t> i chi.  </a:t>
            </a:r>
            <a:r>
              <a:rPr lang="en-GB" i="1" dirty="0" err="1"/>
              <a:t>Os</a:t>
            </a:r>
            <a:r>
              <a:rPr lang="en-GB" i="1" dirty="0"/>
              <a:t> </a:t>
            </a:r>
            <a:r>
              <a:rPr lang="en-GB" i="1" dirty="0" err="1"/>
              <a:t>ydych</a:t>
            </a:r>
            <a:r>
              <a:rPr lang="en-GB" i="1" dirty="0"/>
              <a:t> </a:t>
            </a:r>
            <a:r>
              <a:rPr lang="en-GB" i="1" dirty="0" err="1"/>
              <a:t>yn</a:t>
            </a:r>
            <a:r>
              <a:rPr lang="en-GB" i="1" dirty="0"/>
              <a:t> </a:t>
            </a:r>
            <a:r>
              <a:rPr lang="en-GB" i="1" dirty="0" err="1"/>
              <a:t>dod</a:t>
            </a:r>
            <a:r>
              <a:rPr lang="en-GB" i="1" dirty="0"/>
              <a:t> o </a:t>
            </a:r>
            <a:r>
              <a:rPr lang="en-GB" i="1" dirty="0" err="1"/>
              <a:t>ysgol</a:t>
            </a:r>
            <a:r>
              <a:rPr lang="en-GB" i="1" dirty="0"/>
              <a:t> </a:t>
            </a:r>
            <a:r>
              <a:rPr lang="en-GB" i="1" dirty="0" err="1"/>
              <a:t>arall</a:t>
            </a:r>
            <a:r>
              <a:rPr lang="en-GB" i="1" dirty="0"/>
              <a:t> a </a:t>
            </a:r>
            <a:r>
              <a:rPr lang="en-GB" i="1" dirty="0" err="1"/>
              <a:t>ddim</a:t>
            </a:r>
            <a:r>
              <a:rPr lang="en-GB" i="1" dirty="0"/>
              <a:t> </a:t>
            </a:r>
            <a:r>
              <a:rPr lang="en-GB" i="1" dirty="0" err="1"/>
              <a:t>yn</a:t>
            </a:r>
            <a:r>
              <a:rPr lang="en-GB" i="1" dirty="0"/>
              <a:t> </a:t>
            </a:r>
            <a:r>
              <a:rPr lang="en-GB" i="1" dirty="0" err="1"/>
              <a:t>siwr</a:t>
            </a:r>
            <a:r>
              <a:rPr lang="en-GB" i="1" dirty="0"/>
              <a:t> </a:t>
            </a:r>
            <a:r>
              <a:rPr lang="en-GB" i="1" dirty="0" err="1"/>
              <a:t>pwy</a:t>
            </a:r>
            <a:r>
              <a:rPr lang="en-GB" i="1" dirty="0"/>
              <a:t> </a:t>
            </a:r>
            <a:r>
              <a:rPr lang="en-GB" i="1" dirty="0" err="1"/>
              <a:t>i</a:t>
            </a:r>
            <a:r>
              <a:rPr lang="en-GB" i="1" dirty="0"/>
              <a:t> </a:t>
            </a:r>
            <a:r>
              <a:rPr lang="en-GB" i="1" dirty="0" err="1"/>
              <a:t>gysylltu</a:t>
            </a:r>
            <a:r>
              <a:rPr lang="en-GB" i="1" dirty="0"/>
              <a:t>, </a:t>
            </a:r>
            <a:r>
              <a:rPr lang="en-GB" i="1" dirty="0" err="1"/>
              <a:t>cysylltwch</a:t>
            </a:r>
            <a:r>
              <a:rPr lang="en-GB" i="1" dirty="0"/>
              <a:t> a </a:t>
            </a:r>
            <a:r>
              <a:rPr lang="en-GB" i="1" dirty="0" err="1"/>
              <a:t>ni</a:t>
            </a:r>
            <a:r>
              <a:rPr lang="en-GB" i="1" dirty="0"/>
              <a:t>.</a:t>
            </a:r>
          </a:p>
          <a:p>
            <a:pPr marL="0" indent="0">
              <a:buNone/>
            </a:pPr>
            <a:r>
              <a:rPr lang="en-GB" i="1" dirty="0" err="1"/>
              <a:t>Os</a:t>
            </a:r>
            <a:r>
              <a:rPr lang="en-GB" i="1" dirty="0"/>
              <a:t> </a:t>
            </a:r>
            <a:r>
              <a:rPr lang="en-GB" i="1" dirty="0" err="1"/>
              <a:t>yn</a:t>
            </a:r>
            <a:r>
              <a:rPr lang="en-GB" i="1" dirty="0"/>
              <a:t> </a:t>
            </a:r>
            <a:r>
              <a:rPr lang="en-GB" i="1" dirty="0" err="1"/>
              <a:t>bosib</a:t>
            </a:r>
            <a:r>
              <a:rPr lang="en-GB" i="1" dirty="0"/>
              <a:t>, </a:t>
            </a:r>
            <a:r>
              <a:rPr lang="en-GB" i="1" dirty="0" err="1"/>
              <a:t>fe</a:t>
            </a:r>
            <a:r>
              <a:rPr lang="en-GB" i="1" dirty="0"/>
              <a:t> </a:t>
            </a:r>
            <a:r>
              <a:rPr lang="en-GB" i="1" dirty="0" err="1"/>
              <a:t>wnawn</a:t>
            </a:r>
            <a:r>
              <a:rPr lang="en-GB" i="1" dirty="0"/>
              <a:t> </a:t>
            </a:r>
            <a:r>
              <a:rPr lang="en-GB" i="1" dirty="0" err="1"/>
              <a:t>gynnal</a:t>
            </a:r>
            <a:r>
              <a:rPr lang="en-GB" i="1" dirty="0"/>
              <a:t> </a:t>
            </a:r>
            <a:r>
              <a:rPr lang="en-GB" i="1" dirty="0" err="1"/>
              <a:t>noson</a:t>
            </a:r>
            <a:r>
              <a:rPr lang="en-GB" i="1" dirty="0"/>
              <a:t> </a:t>
            </a:r>
            <a:r>
              <a:rPr lang="en-GB" i="1" dirty="0" err="1"/>
              <a:t>agored</a:t>
            </a:r>
            <a:r>
              <a:rPr lang="en-GB" i="1" dirty="0"/>
              <a:t> </a:t>
            </a:r>
            <a:r>
              <a:rPr lang="en-GB" i="1" dirty="0" err="1"/>
              <a:t>ar</a:t>
            </a:r>
            <a:r>
              <a:rPr lang="en-GB" i="1" dirty="0"/>
              <a:t> </a:t>
            </a:r>
            <a:r>
              <a:rPr lang="en-GB" i="1" dirty="0" err="1"/>
              <a:t>safle’r</a:t>
            </a:r>
            <a:r>
              <a:rPr lang="en-GB" i="1" dirty="0"/>
              <a:t> </a:t>
            </a:r>
            <a:r>
              <a:rPr lang="en-GB" i="1" dirty="0" err="1"/>
              <a:t>ysgol</a:t>
            </a:r>
            <a:r>
              <a:rPr lang="en-GB" i="1" dirty="0"/>
              <a:t> </a:t>
            </a:r>
            <a:r>
              <a:rPr lang="en-GB" i="1" dirty="0" err="1"/>
              <a:t>er</a:t>
            </a:r>
            <a:r>
              <a:rPr lang="en-GB" i="1" dirty="0"/>
              <a:t> </a:t>
            </a:r>
            <a:r>
              <a:rPr lang="en-GB" i="1" dirty="0" err="1"/>
              <a:t>mwyn</a:t>
            </a:r>
            <a:r>
              <a:rPr lang="en-GB" i="1" dirty="0"/>
              <a:t> </a:t>
            </a:r>
            <a:r>
              <a:rPr lang="en-GB" i="1" dirty="0" err="1"/>
              <a:t>eich</a:t>
            </a:r>
            <a:r>
              <a:rPr lang="en-GB" i="1" dirty="0"/>
              <a:t> </a:t>
            </a:r>
            <a:r>
              <a:rPr lang="en-GB" i="1" dirty="0" err="1"/>
              <a:t>galluogi</a:t>
            </a:r>
            <a:r>
              <a:rPr lang="en-GB" i="1" dirty="0"/>
              <a:t> </a:t>
            </a:r>
            <a:r>
              <a:rPr lang="en-GB" i="1" dirty="0" err="1"/>
              <a:t>i</a:t>
            </a:r>
            <a:r>
              <a:rPr lang="en-GB" i="1" dirty="0"/>
              <a:t> </a:t>
            </a:r>
            <a:r>
              <a:rPr lang="en-GB" i="1" dirty="0" err="1"/>
              <a:t>ymweld</a:t>
            </a:r>
            <a:r>
              <a:rPr lang="en-GB" i="1" dirty="0"/>
              <a:t> </a:t>
            </a:r>
            <a:r>
              <a:rPr lang="en-GB" i="1" dirty="0" err="1"/>
              <a:t>a’r</a:t>
            </a:r>
            <a:r>
              <a:rPr lang="en-GB" i="1" dirty="0"/>
              <a:t> </a:t>
            </a:r>
            <a:r>
              <a:rPr lang="en-GB" i="1" dirty="0" err="1"/>
              <a:t>chweched</a:t>
            </a:r>
            <a:r>
              <a:rPr lang="en-GB" i="1" dirty="0"/>
              <a:t> </a:t>
            </a:r>
            <a:r>
              <a:rPr lang="en-GB" i="1" dirty="0" err="1"/>
              <a:t>ddosbarth</a:t>
            </a:r>
            <a:r>
              <a:rPr lang="en-GB" i="1" dirty="0"/>
              <a:t> a </a:t>
            </a:r>
            <a:r>
              <a:rPr lang="en-GB" i="1" dirty="0" err="1"/>
              <a:t>siarad</a:t>
            </a:r>
            <a:r>
              <a:rPr lang="en-GB" i="1" dirty="0"/>
              <a:t> </a:t>
            </a:r>
            <a:r>
              <a:rPr lang="en-GB" i="1" dirty="0" err="1"/>
              <a:t>gydag</a:t>
            </a:r>
            <a:r>
              <a:rPr lang="en-GB" i="1" dirty="0"/>
              <a:t> </a:t>
            </a:r>
            <a:r>
              <a:rPr lang="en-GB" i="1" dirty="0" err="1"/>
              <a:t>athrawon</a:t>
            </a:r>
            <a:r>
              <a:rPr lang="en-GB" i="1" dirty="0"/>
              <a:t>.</a:t>
            </a:r>
          </a:p>
          <a:p>
            <a:pPr marL="0" indent="0">
              <a:buNone/>
            </a:pPr>
            <a:endParaRPr lang="en-GB" dirty="0"/>
          </a:p>
        </p:txBody>
      </p:sp>
    </p:spTree>
    <p:extLst>
      <p:ext uri="{BB962C8B-B14F-4D97-AF65-F5344CB8AC3E}">
        <p14:creationId xmlns:p14="http://schemas.microsoft.com/office/powerpoint/2010/main" val="3543573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02291F6-BF44-4706-829B-8303D82F66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DDB107B5-7855-43E8-AA84-263CF36C6703}"/>
              </a:ext>
            </a:extLst>
          </p:cNvPr>
          <p:cNvSpPr>
            <a:spLocks noGrp="1"/>
          </p:cNvSpPr>
          <p:nvPr>
            <p:ph type="title"/>
          </p:nvPr>
        </p:nvSpPr>
        <p:spPr/>
        <p:txBody>
          <a:bodyPr/>
          <a:lstStyle/>
          <a:p>
            <a:r>
              <a:rPr lang="en-GB" dirty="0"/>
              <a:t>Options Key Dates / </a:t>
            </a:r>
            <a:r>
              <a:rPr lang="en-GB" i="1" dirty="0" err="1"/>
              <a:t>Dyddiau</a:t>
            </a:r>
            <a:r>
              <a:rPr lang="en-GB" i="1" dirty="0"/>
              <a:t> </a:t>
            </a:r>
            <a:r>
              <a:rPr lang="en-GB" i="1" dirty="0" err="1"/>
              <a:t>Pwysig</a:t>
            </a:r>
            <a:endParaRPr lang="en-GB" i="1" dirty="0"/>
          </a:p>
        </p:txBody>
      </p:sp>
      <p:sp>
        <p:nvSpPr>
          <p:cNvPr id="3" name="Content Placeholder 2">
            <a:extLst>
              <a:ext uri="{FF2B5EF4-FFF2-40B4-BE49-F238E27FC236}">
                <a16:creationId xmlns:a16="http://schemas.microsoft.com/office/drawing/2014/main" id="{C232D72D-74B3-42E7-B11F-4C6B0C17D08F}"/>
              </a:ext>
            </a:extLst>
          </p:cNvPr>
          <p:cNvSpPr>
            <a:spLocks noGrp="1"/>
          </p:cNvSpPr>
          <p:nvPr>
            <p:ph sz="half" idx="1"/>
          </p:nvPr>
        </p:nvSpPr>
        <p:spPr/>
        <p:txBody>
          <a:bodyPr>
            <a:normAutofit/>
          </a:bodyPr>
          <a:lstStyle/>
          <a:p>
            <a:pPr marL="0" indent="0">
              <a:buNone/>
            </a:pPr>
            <a:r>
              <a:rPr lang="en-GB" sz="2800" b="1" dirty="0">
                <a:latin typeface="+mj-lt"/>
                <a:cs typeface="Arial" panose="020B0604020202020204" pitchFamily="34" charset="0"/>
              </a:rPr>
              <a:t>Thursday 28</a:t>
            </a:r>
            <a:r>
              <a:rPr lang="en-GB" sz="2800" b="1" baseline="30000" dirty="0">
                <a:latin typeface="+mj-lt"/>
                <a:cs typeface="Arial" panose="020B0604020202020204" pitchFamily="34" charset="0"/>
              </a:rPr>
              <a:t>th</a:t>
            </a:r>
            <a:r>
              <a:rPr lang="en-GB" sz="2800" b="1" dirty="0">
                <a:latin typeface="+mj-lt"/>
                <a:cs typeface="Arial" panose="020B0604020202020204" pitchFamily="34" charset="0"/>
              </a:rPr>
              <a:t> January:		</a:t>
            </a:r>
          </a:p>
          <a:p>
            <a:pPr marL="0" indent="0">
              <a:buNone/>
            </a:pPr>
            <a:r>
              <a:rPr lang="en-GB" sz="2800" b="1" dirty="0" err="1">
                <a:latin typeface="+mj-lt"/>
                <a:cs typeface="Arial" panose="020B0604020202020204" pitchFamily="34" charset="0"/>
              </a:rPr>
              <a:t>Penglais</a:t>
            </a:r>
            <a:r>
              <a:rPr lang="en-GB" sz="2800" b="1" dirty="0">
                <a:latin typeface="+mj-lt"/>
                <a:cs typeface="Arial" panose="020B0604020202020204" pitchFamily="34" charset="0"/>
              </a:rPr>
              <a:t> Parents’ Evening</a:t>
            </a:r>
          </a:p>
          <a:p>
            <a:pPr marL="0" indent="0">
              <a:buNone/>
            </a:pPr>
            <a:endParaRPr lang="en-GB" sz="2800" b="1" dirty="0">
              <a:latin typeface="+mj-lt"/>
              <a:cs typeface="Arial" panose="020B0604020202020204" pitchFamily="34" charset="0"/>
            </a:endParaRPr>
          </a:p>
          <a:p>
            <a:pPr marL="0" indent="0">
              <a:buNone/>
            </a:pPr>
            <a:r>
              <a:rPr lang="en-GB" sz="2800" b="1" dirty="0">
                <a:latin typeface="+mj-lt"/>
                <a:cs typeface="Arial" panose="020B0604020202020204" pitchFamily="34" charset="0"/>
              </a:rPr>
              <a:t>Thursday 4</a:t>
            </a:r>
            <a:r>
              <a:rPr lang="en-GB" sz="2800" b="1" baseline="30000" dirty="0">
                <a:latin typeface="+mj-lt"/>
                <a:cs typeface="Arial" panose="020B0604020202020204" pitchFamily="34" charset="0"/>
              </a:rPr>
              <a:t>th</a:t>
            </a:r>
            <a:r>
              <a:rPr lang="en-GB" sz="2800" b="1" dirty="0">
                <a:latin typeface="+mj-lt"/>
                <a:cs typeface="Arial" panose="020B0604020202020204" pitchFamily="34" charset="0"/>
              </a:rPr>
              <a:t>  February:</a:t>
            </a:r>
          </a:p>
          <a:p>
            <a:pPr marL="0" indent="0">
              <a:buNone/>
            </a:pPr>
            <a:r>
              <a:rPr lang="en-GB" sz="2800" b="1" dirty="0">
                <a:latin typeface="+mj-lt"/>
                <a:cs typeface="Arial" panose="020B0604020202020204" pitchFamily="34" charset="0"/>
              </a:rPr>
              <a:t>Return of options sheet</a:t>
            </a:r>
          </a:p>
          <a:p>
            <a:endParaRPr lang="en-GB" dirty="0"/>
          </a:p>
        </p:txBody>
      </p:sp>
      <p:sp>
        <p:nvSpPr>
          <p:cNvPr id="5" name="Content Placeholder 4">
            <a:extLst>
              <a:ext uri="{FF2B5EF4-FFF2-40B4-BE49-F238E27FC236}">
                <a16:creationId xmlns:a16="http://schemas.microsoft.com/office/drawing/2014/main" id="{4DC5A0C6-6759-400C-87E8-96F96CE38BAB}"/>
              </a:ext>
            </a:extLst>
          </p:cNvPr>
          <p:cNvSpPr>
            <a:spLocks noGrp="1"/>
          </p:cNvSpPr>
          <p:nvPr>
            <p:ph sz="half" idx="2"/>
          </p:nvPr>
        </p:nvSpPr>
        <p:spPr/>
        <p:txBody>
          <a:bodyPr>
            <a:normAutofit/>
          </a:bodyPr>
          <a:lstStyle/>
          <a:p>
            <a:r>
              <a:rPr lang="en-GB" sz="2400" i="1" dirty="0" err="1"/>
              <a:t>Dydd</a:t>
            </a:r>
            <a:r>
              <a:rPr lang="en-GB" sz="2400" i="1" dirty="0"/>
              <a:t> </a:t>
            </a:r>
            <a:r>
              <a:rPr lang="en-GB" sz="2400" i="1" dirty="0" err="1"/>
              <a:t>Iau</a:t>
            </a:r>
            <a:r>
              <a:rPr lang="en-GB" sz="2400" i="1" dirty="0"/>
              <a:t> 28ain o </a:t>
            </a:r>
            <a:r>
              <a:rPr lang="en-GB" sz="2400" i="1" dirty="0" err="1"/>
              <a:t>Ionawr</a:t>
            </a:r>
            <a:r>
              <a:rPr lang="en-GB" sz="2400" i="1" dirty="0"/>
              <a:t>:</a:t>
            </a:r>
          </a:p>
          <a:p>
            <a:r>
              <a:rPr lang="en-GB" sz="2400" i="1" dirty="0" err="1"/>
              <a:t>Noson</a:t>
            </a:r>
            <a:r>
              <a:rPr lang="en-GB" sz="2400" i="1" dirty="0"/>
              <a:t> </a:t>
            </a:r>
            <a:r>
              <a:rPr lang="en-GB" sz="2400" i="1" dirty="0" err="1"/>
              <a:t>Rieni</a:t>
            </a:r>
            <a:r>
              <a:rPr lang="en-GB" sz="2400" i="1" dirty="0"/>
              <a:t> </a:t>
            </a:r>
            <a:r>
              <a:rPr lang="en-GB" sz="2400" i="1" dirty="0" err="1"/>
              <a:t>Penglais</a:t>
            </a:r>
            <a:endParaRPr lang="en-GB" sz="2400" i="1" dirty="0"/>
          </a:p>
          <a:p>
            <a:endParaRPr lang="en-GB" sz="2400" i="1" dirty="0"/>
          </a:p>
          <a:p>
            <a:r>
              <a:rPr lang="en-GB" sz="2400" i="1" dirty="0" err="1"/>
              <a:t>Dydd</a:t>
            </a:r>
            <a:r>
              <a:rPr lang="en-GB" sz="2400" i="1" dirty="0"/>
              <a:t> </a:t>
            </a:r>
            <a:r>
              <a:rPr lang="en-GB" sz="2400" i="1" dirty="0" err="1"/>
              <a:t>Iau</a:t>
            </a:r>
            <a:r>
              <a:rPr lang="en-GB" sz="2400" i="1" dirty="0"/>
              <a:t> 4ydd o </a:t>
            </a:r>
            <a:r>
              <a:rPr lang="en-GB" sz="2400" i="1" dirty="0" err="1"/>
              <a:t>Chwefror</a:t>
            </a:r>
            <a:r>
              <a:rPr lang="en-GB" sz="2400" i="1" dirty="0"/>
              <a:t>:</a:t>
            </a:r>
          </a:p>
          <a:p>
            <a:r>
              <a:rPr lang="en-GB" sz="2400" i="1" dirty="0" err="1"/>
              <a:t>Dyddiad</a:t>
            </a:r>
            <a:r>
              <a:rPr lang="en-GB" sz="2400" i="1" dirty="0"/>
              <a:t> </a:t>
            </a:r>
            <a:r>
              <a:rPr lang="en-GB" sz="2400" i="1" dirty="0" err="1"/>
              <a:t>cau</a:t>
            </a:r>
            <a:r>
              <a:rPr lang="en-GB" sz="2400" i="1" dirty="0"/>
              <a:t> </a:t>
            </a:r>
            <a:r>
              <a:rPr lang="en-GB" sz="2400" i="1" dirty="0" err="1"/>
              <a:t>ar</a:t>
            </a:r>
            <a:r>
              <a:rPr lang="en-GB" sz="2400" i="1" dirty="0"/>
              <a:t> </a:t>
            </a:r>
            <a:r>
              <a:rPr lang="en-GB" sz="2400" i="1" dirty="0" err="1"/>
              <a:t>gyfer</a:t>
            </a:r>
            <a:r>
              <a:rPr lang="en-GB" sz="2400" i="1" dirty="0"/>
              <a:t> y </a:t>
            </a:r>
            <a:r>
              <a:rPr lang="en-GB" sz="2400" i="1" dirty="0" err="1"/>
              <a:t>taflenni</a:t>
            </a:r>
            <a:r>
              <a:rPr lang="en-GB" sz="2400" i="1" dirty="0"/>
              <a:t> </a:t>
            </a:r>
            <a:r>
              <a:rPr lang="en-GB" sz="2400" i="1" dirty="0" err="1"/>
              <a:t>opsiynau</a:t>
            </a:r>
            <a:endParaRPr lang="en-GB" sz="2400" i="1" dirty="0"/>
          </a:p>
        </p:txBody>
      </p:sp>
    </p:spTree>
    <p:extLst>
      <p:ext uri="{BB962C8B-B14F-4D97-AF65-F5344CB8AC3E}">
        <p14:creationId xmlns:p14="http://schemas.microsoft.com/office/powerpoint/2010/main" val="2258206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A2539-ECAA-4A46-8566-5FAD33522116}"/>
              </a:ext>
            </a:extLst>
          </p:cNvPr>
          <p:cNvSpPr>
            <a:spLocks noGrp="1"/>
          </p:cNvSpPr>
          <p:nvPr>
            <p:ph type="title"/>
          </p:nvPr>
        </p:nvSpPr>
        <p:spPr/>
        <p:txBody>
          <a:bodyPr/>
          <a:lstStyle/>
          <a:p>
            <a:r>
              <a:rPr lang="en-GB" dirty="0"/>
              <a:t>How do I return the option selection? / </a:t>
            </a:r>
            <a:r>
              <a:rPr lang="en-GB" i="1" dirty="0" err="1"/>
              <a:t>Sut</a:t>
            </a:r>
            <a:r>
              <a:rPr lang="en-GB" i="1" dirty="0"/>
              <a:t> </a:t>
            </a:r>
            <a:r>
              <a:rPr lang="en-GB" i="1" dirty="0" err="1"/>
              <a:t>mae</a:t>
            </a:r>
            <a:r>
              <a:rPr lang="en-GB" i="1" dirty="0"/>
              <a:t> </a:t>
            </a:r>
            <a:r>
              <a:rPr lang="en-GB" i="1" dirty="0" err="1"/>
              <a:t>dychwelyd</a:t>
            </a:r>
            <a:r>
              <a:rPr lang="en-GB" i="1" dirty="0"/>
              <a:t> y </a:t>
            </a:r>
            <a:r>
              <a:rPr lang="en-GB" i="1" dirty="0" err="1"/>
              <a:t>daflen</a:t>
            </a:r>
            <a:r>
              <a:rPr lang="en-GB" i="1" dirty="0"/>
              <a:t> </a:t>
            </a:r>
            <a:r>
              <a:rPr lang="en-GB" i="1" dirty="0" err="1"/>
              <a:t>opsiynau</a:t>
            </a:r>
            <a:r>
              <a:rPr lang="en-GB" i="1" dirty="0"/>
              <a:t>?</a:t>
            </a:r>
          </a:p>
        </p:txBody>
      </p:sp>
      <p:sp>
        <p:nvSpPr>
          <p:cNvPr id="3" name="Content Placeholder 2">
            <a:extLst>
              <a:ext uri="{FF2B5EF4-FFF2-40B4-BE49-F238E27FC236}">
                <a16:creationId xmlns:a16="http://schemas.microsoft.com/office/drawing/2014/main" id="{65715E0B-49C7-413D-95B3-3CB0F8E92FE0}"/>
              </a:ext>
            </a:extLst>
          </p:cNvPr>
          <p:cNvSpPr>
            <a:spLocks noGrp="1"/>
          </p:cNvSpPr>
          <p:nvPr>
            <p:ph sz="half" idx="1"/>
          </p:nvPr>
        </p:nvSpPr>
        <p:spPr/>
        <p:txBody>
          <a:bodyPr>
            <a:normAutofit/>
          </a:bodyPr>
          <a:lstStyle/>
          <a:p>
            <a:r>
              <a:rPr lang="en-GB" dirty="0"/>
              <a:t>Once you have made your decisions please highlight your chosen subjects return the sheet to this email address: E.Rhodes@penglais.org.uk </a:t>
            </a:r>
          </a:p>
          <a:p>
            <a:r>
              <a:rPr lang="en-GB" dirty="0"/>
              <a:t>We need to have your return by the date specified to allow us to plan accordingly.</a:t>
            </a:r>
          </a:p>
          <a:p>
            <a:r>
              <a:rPr lang="en-GB" dirty="0"/>
              <a:t>You may need to think about a reserve option or combination of options as we cannot guarantee all courses will run. This could be because of numbers of students opting for a subject or could be because of funding constraints.</a:t>
            </a:r>
          </a:p>
          <a:p>
            <a:endParaRPr lang="en-GB" dirty="0"/>
          </a:p>
        </p:txBody>
      </p:sp>
      <p:sp>
        <p:nvSpPr>
          <p:cNvPr id="4" name="Content Placeholder 3">
            <a:extLst>
              <a:ext uri="{FF2B5EF4-FFF2-40B4-BE49-F238E27FC236}">
                <a16:creationId xmlns:a16="http://schemas.microsoft.com/office/drawing/2014/main" id="{5A8E8225-E2E2-4773-9293-25B3DC7823AC}"/>
              </a:ext>
            </a:extLst>
          </p:cNvPr>
          <p:cNvSpPr>
            <a:spLocks noGrp="1"/>
          </p:cNvSpPr>
          <p:nvPr>
            <p:ph sz="half" idx="2"/>
          </p:nvPr>
        </p:nvSpPr>
        <p:spPr/>
        <p:txBody>
          <a:bodyPr>
            <a:normAutofit/>
          </a:bodyPr>
          <a:lstStyle/>
          <a:p>
            <a:r>
              <a:rPr lang="en-GB" i="1" dirty="0" err="1"/>
              <a:t>Unwaith</a:t>
            </a:r>
            <a:r>
              <a:rPr lang="en-GB" i="1" dirty="0"/>
              <a:t> </a:t>
            </a:r>
            <a:r>
              <a:rPr lang="en-GB" i="1" dirty="0" err="1"/>
              <a:t>yr</a:t>
            </a:r>
            <a:r>
              <a:rPr lang="en-GB" i="1" dirty="0"/>
              <a:t> </a:t>
            </a:r>
            <a:r>
              <a:rPr lang="en-GB" i="1" dirty="0" err="1"/>
              <a:t>ydych</a:t>
            </a:r>
            <a:r>
              <a:rPr lang="en-GB" i="1" dirty="0"/>
              <a:t> </a:t>
            </a:r>
            <a:r>
              <a:rPr lang="en-GB" i="1" dirty="0" err="1"/>
              <a:t>wedi</a:t>
            </a:r>
            <a:r>
              <a:rPr lang="en-GB" i="1" dirty="0"/>
              <a:t> </a:t>
            </a:r>
            <a:r>
              <a:rPr lang="en-GB" i="1" dirty="0" err="1"/>
              <a:t>gwneud</a:t>
            </a:r>
            <a:r>
              <a:rPr lang="en-GB" i="1" dirty="0"/>
              <a:t> </a:t>
            </a:r>
            <a:r>
              <a:rPr lang="en-GB" i="1" dirty="0" err="1"/>
              <a:t>eich</a:t>
            </a:r>
            <a:r>
              <a:rPr lang="en-GB" i="1" dirty="0"/>
              <a:t> </a:t>
            </a:r>
            <a:r>
              <a:rPr lang="en-GB" i="1" dirty="0" err="1"/>
              <a:t>penderfyniad</a:t>
            </a:r>
            <a:r>
              <a:rPr lang="en-GB" i="1" dirty="0"/>
              <a:t>, </a:t>
            </a:r>
            <a:r>
              <a:rPr lang="en-GB" i="1" dirty="0" err="1"/>
              <a:t>uwcholeuwch</a:t>
            </a:r>
            <a:r>
              <a:rPr lang="en-GB" i="1" dirty="0"/>
              <a:t> </a:t>
            </a:r>
            <a:r>
              <a:rPr lang="en-GB" i="1" dirty="0" err="1"/>
              <a:t>eich</a:t>
            </a:r>
            <a:r>
              <a:rPr lang="en-GB" i="1" dirty="0"/>
              <a:t> </a:t>
            </a:r>
            <a:r>
              <a:rPr lang="en-GB" i="1" dirty="0" err="1"/>
              <a:t>pynciau</a:t>
            </a:r>
            <a:r>
              <a:rPr lang="en-GB" i="1" dirty="0"/>
              <a:t> </a:t>
            </a:r>
            <a:r>
              <a:rPr lang="en-GB" i="1" dirty="0" err="1"/>
              <a:t>dewisol</a:t>
            </a:r>
            <a:r>
              <a:rPr lang="en-GB" i="1" dirty="0"/>
              <a:t> </a:t>
            </a:r>
            <a:r>
              <a:rPr lang="en-GB" i="1" dirty="0" err="1"/>
              <a:t>a’u</a:t>
            </a:r>
            <a:r>
              <a:rPr lang="en-GB" i="1" dirty="0"/>
              <a:t> </a:t>
            </a:r>
            <a:r>
              <a:rPr lang="en-GB" i="1" dirty="0" err="1"/>
              <a:t>ebostio</a:t>
            </a:r>
            <a:r>
              <a:rPr lang="en-GB" i="1" dirty="0"/>
              <a:t> at E.Rhodes@penglais.org.uk </a:t>
            </a:r>
          </a:p>
          <a:p>
            <a:r>
              <a:rPr lang="en-GB" i="1" dirty="0" err="1"/>
              <a:t>Mae’n</a:t>
            </a:r>
            <a:r>
              <a:rPr lang="en-GB" i="1" dirty="0"/>
              <a:t> </a:t>
            </a:r>
            <a:r>
              <a:rPr lang="en-GB" i="1" dirty="0" err="1"/>
              <a:t>bwysig</a:t>
            </a:r>
            <a:r>
              <a:rPr lang="en-GB" i="1" dirty="0"/>
              <a:t> </a:t>
            </a:r>
            <a:r>
              <a:rPr lang="en-GB" i="1" dirty="0" err="1"/>
              <a:t>ein</a:t>
            </a:r>
            <a:r>
              <a:rPr lang="en-GB" i="1" dirty="0"/>
              <a:t> bod </a:t>
            </a:r>
            <a:r>
              <a:rPr lang="en-GB" i="1" dirty="0" err="1"/>
              <a:t>yn</a:t>
            </a:r>
            <a:r>
              <a:rPr lang="en-GB" i="1" dirty="0"/>
              <a:t> </a:t>
            </a:r>
            <a:r>
              <a:rPr lang="en-GB" i="1" dirty="0" err="1"/>
              <a:t>derbyn</a:t>
            </a:r>
            <a:r>
              <a:rPr lang="en-GB" i="1" dirty="0"/>
              <a:t> y </a:t>
            </a:r>
            <a:r>
              <a:rPr lang="en-GB" i="1" dirty="0" err="1"/>
              <a:t>taflenni</a:t>
            </a:r>
            <a:r>
              <a:rPr lang="en-GB" i="1" dirty="0"/>
              <a:t> </a:t>
            </a:r>
            <a:r>
              <a:rPr lang="en-GB" i="1" dirty="0" err="1"/>
              <a:t>erbyn</a:t>
            </a:r>
            <a:r>
              <a:rPr lang="en-GB" i="1" dirty="0"/>
              <a:t> y </a:t>
            </a:r>
            <a:r>
              <a:rPr lang="en-GB" i="1" dirty="0" err="1"/>
              <a:t>dyddiad</a:t>
            </a:r>
            <a:r>
              <a:rPr lang="en-GB" i="1" dirty="0"/>
              <a:t> </a:t>
            </a:r>
            <a:r>
              <a:rPr lang="en-GB" i="1" dirty="0" err="1"/>
              <a:t>sydd</a:t>
            </a:r>
            <a:r>
              <a:rPr lang="en-GB" i="1" dirty="0"/>
              <a:t> </a:t>
            </a:r>
            <a:r>
              <a:rPr lang="en-GB" i="1" dirty="0" err="1"/>
              <a:t>wedi</a:t>
            </a:r>
            <a:r>
              <a:rPr lang="en-GB" i="1" dirty="0"/>
              <a:t> </a:t>
            </a:r>
            <a:r>
              <a:rPr lang="en-GB" i="1" dirty="0" err="1"/>
              <a:t>ei</a:t>
            </a:r>
            <a:r>
              <a:rPr lang="en-GB" i="1" dirty="0"/>
              <a:t> </a:t>
            </a:r>
            <a:r>
              <a:rPr lang="en-GB" i="1" dirty="0" err="1"/>
              <a:t>benodi</a:t>
            </a:r>
            <a:r>
              <a:rPr lang="en-GB" i="1" dirty="0"/>
              <a:t> </a:t>
            </a:r>
            <a:r>
              <a:rPr lang="en-GB" i="1" dirty="0" err="1"/>
              <a:t>er</a:t>
            </a:r>
            <a:r>
              <a:rPr lang="en-GB" i="1" dirty="0"/>
              <a:t> </a:t>
            </a:r>
            <a:r>
              <a:rPr lang="en-GB" i="1" dirty="0" err="1"/>
              <a:t>mwyn</a:t>
            </a:r>
            <a:r>
              <a:rPr lang="en-GB" i="1" dirty="0"/>
              <a:t> I </a:t>
            </a:r>
            <a:r>
              <a:rPr lang="en-GB" i="1" dirty="0" err="1"/>
              <a:t>ni</a:t>
            </a:r>
            <a:r>
              <a:rPr lang="en-GB" i="1" dirty="0"/>
              <a:t> </a:t>
            </a:r>
            <a:r>
              <a:rPr lang="en-GB" i="1" dirty="0" err="1"/>
              <a:t>allu</a:t>
            </a:r>
            <a:r>
              <a:rPr lang="en-GB" i="1" dirty="0"/>
              <a:t> </a:t>
            </a:r>
            <a:r>
              <a:rPr lang="en-GB" i="1" dirty="0" err="1"/>
              <a:t>cynllunio</a:t>
            </a:r>
            <a:r>
              <a:rPr lang="en-GB" i="1" dirty="0"/>
              <a:t> </a:t>
            </a:r>
            <a:r>
              <a:rPr lang="en-GB" i="1" dirty="0" err="1"/>
              <a:t>ymlaen</a:t>
            </a:r>
            <a:r>
              <a:rPr lang="en-GB" i="1" dirty="0"/>
              <a:t>.</a:t>
            </a:r>
          </a:p>
          <a:p>
            <a:r>
              <a:rPr lang="en-GB" i="1" dirty="0" err="1"/>
              <a:t>Efallai</a:t>
            </a:r>
            <a:r>
              <a:rPr lang="en-GB" i="1" dirty="0"/>
              <a:t> y </a:t>
            </a:r>
            <a:r>
              <a:rPr lang="en-GB" i="1" dirty="0" err="1"/>
              <a:t>bydd</a:t>
            </a:r>
            <a:r>
              <a:rPr lang="en-GB" i="1" dirty="0"/>
              <a:t> </a:t>
            </a:r>
            <a:r>
              <a:rPr lang="en-GB" i="1" dirty="0" err="1"/>
              <a:t>angen</a:t>
            </a:r>
            <a:r>
              <a:rPr lang="en-GB" i="1" dirty="0"/>
              <a:t> I chi </a:t>
            </a:r>
            <a:r>
              <a:rPr lang="en-GB" i="1" dirty="0" err="1"/>
              <a:t>feddwl</a:t>
            </a:r>
            <a:r>
              <a:rPr lang="en-GB" i="1" dirty="0"/>
              <a:t> am </a:t>
            </a:r>
            <a:r>
              <a:rPr lang="en-GB" i="1" dirty="0" err="1"/>
              <a:t>opsiwn</a:t>
            </a:r>
            <a:r>
              <a:rPr lang="en-GB" i="1" dirty="0"/>
              <a:t> </a:t>
            </a:r>
            <a:r>
              <a:rPr lang="en-GB" i="1" dirty="0" err="1"/>
              <a:t>wrth</a:t>
            </a:r>
            <a:r>
              <a:rPr lang="en-GB" i="1" dirty="0"/>
              <a:t> </a:t>
            </a:r>
            <a:r>
              <a:rPr lang="en-GB" i="1" dirty="0" err="1"/>
              <a:t>gefn</a:t>
            </a:r>
            <a:r>
              <a:rPr lang="en-GB" i="1" dirty="0"/>
              <a:t> </a:t>
            </a:r>
            <a:r>
              <a:rPr lang="en-GB" i="1" dirty="0" err="1"/>
              <a:t>oherwydd</a:t>
            </a:r>
            <a:r>
              <a:rPr lang="en-GB" i="1" dirty="0"/>
              <a:t> </a:t>
            </a:r>
            <a:r>
              <a:rPr lang="en-GB" i="1" dirty="0" err="1"/>
              <a:t>ni</a:t>
            </a:r>
            <a:r>
              <a:rPr lang="en-GB" i="1" dirty="0"/>
              <a:t> </a:t>
            </a:r>
            <a:r>
              <a:rPr lang="en-GB" i="1" dirty="0" err="1"/>
              <a:t>allwn</a:t>
            </a:r>
            <a:r>
              <a:rPr lang="en-GB" i="1" dirty="0"/>
              <a:t> </a:t>
            </a:r>
            <a:r>
              <a:rPr lang="en-GB" i="1" dirty="0" err="1"/>
              <a:t>warantu</a:t>
            </a:r>
            <a:r>
              <a:rPr lang="en-GB" i="1" dirty="0"/>
              <a:t> y </a:t>
            </a:r>
            <a:r>
              <a:rPr lang="en-GB" i="1" dirty="0" err="1"/>
              <a:t>bydd</a:t>
            </a:r>
            <a:r>
              <a:rPr lang="en-GB" i="1" dirty="0"/>
              <a:t> </a:t>
            </a:r>
            <a:r>
              <a:rPr lang="en-GB" i="1" dirty="0" err="1"/>
              <a:t>pob</a:t>
            </a:r>
            <a:r>
              <a:rPr lang="en-GB" i="1" dirty="0"/>
              <a:t> </a:t>
            </a:r>
            <a:r>
              <a:rPr lang="en-GB" i="1" dirty="0" err="1"/>
              <a:t>cwrs</a:t>
            </a:r>
            <a:r>
              <a:rPr lang="en-GB" i="1" dirty="0"/>
              <a:t> </a:t>
            </a:r>
            <a:r>
              <a:rPr lang="en-GB" i="1" dirty="0" err="1"/>
              <a:t>yn</a:t>
            </a:r>
            <a:r>
              <a:rPr lang="en-GB" i="1" dirty="0"/>
              <a:t> </a:t>
            </a:r>
            <a:r>
              <a:rPr lang="en-GB" i="1" dirty="0" err="1"/>
              <a:t>rhedeg</a:t>
            </a:r>
            <a:r>
              <a:rPr lang="en-GB" i="1" dirty="0"/>
              <a:t>.  Mae </a:t>
            </a:r>
            <a:r>
              <a:rPr lang="en-GB" i="1" dirty="0" err="1"/>
              <a:t>hyn</a:t>
            </a:r>
            <a:r>
              <a:rPr lang="en-GB" i="1" dirty="0"/>
              <a:t> </a:t>
            </a:r>
            <a:r>
              <a:rPr lang="en-GB" i="1" dirty="0" err="1"/>
              <a:t>yn</a:t>
            </a:r>
            <a:r>
              <a:rPr lang="en-GB" i="1" dirty="0"/>
              <a:t> </a:t>
            </a:r>
            <a:r>
              <a:rPr lang="en-GB" i="1" dirty="0" err="1"/>
              <a:t>dibynnu</a:t>
            </a:r>
            <a:r>
              <a:rPr lang="en-GB" i="1" dirty="0"/>
              <a:t> </a:t>
            </a:r>
            <a:r>
              <a:rPr lang="en-GB" i="1" dirty="0" err="1"/>
              <a:t>ar</a:t>
            </a:r>
            <a:r>
              <a:rPr lang="en-GB" i="1" dirty="0"/>
              <a:t> </a:t>
            </a:r>
            <a:r>
              <a:rPr lang="en-GB" i="1" dirty="0" err="1"/>
              <a:t>nifer</a:t>
            </a:r>
            <a:r>
              <a:rPr lang="en-GB" i="1" dirty="0"/>
              <a:t> y </a:t>
            </a:r>
            <a:r>
              <a:rPr lang="en-GB" i="1" dirty="0" err="1"/>
              <a:t>disgyblion</a:t>
            </a:r>
            <a:r>
              <a:rPr lang="en-GB" i="1" dirty="0"/>
              <a:t> </a:t>
            </a:r>
            <a:r>
              <a:rPr lang="en-GB" i="1" dirty="0" err="1"/>
              <a:t>sydd</a:t>
            </a:r>
            <a:r>
              <a:rPr lang="en-GB" i="1" dirty="0"/>
              <a:t> </a:t>
            </a:r>
            <a:r>
              <a:rPr lang="en-GB" i="1" dirty="0" err="1"/>
              <a:t>yn</a:t>
            </a:r>
            <a:r>
              <a:rPr lang="en-GB" i="1" dirty="0"/>
              <a:t> </a:t>
            </a:r>
            <a:r>
              <a:rPr lang="en-GB" i="1" dirty="0" err="1"/>
              <a:t>dewis</a:t>
            </a:r>
            <a:r>
              <a:rPr lang="en-GB" i="1" dirty="0"/>
              <a:t> y </a:t>
            </a:r>
            <a:r>
              <a:rPr lang="en-GB" i="1" dirty="0" err="1"/>
              <a:t>pwnc</a:t>
            </a:r>
            <a:r>
              <a:rPr lang="en-GB" i="1" dirty="0"/>
              <a:t>, neu </a:t>
            </a:r>
            <a:r>
              <a:rPr lang="en-GB" i="1" dirty="0" err="1"/>
              <a:t>oherwydd</a:t>
            </a:r>
            <a:r>
              <a:rPr lang="en-GB" i="1" dirty="0"/>
              <a:t> </a:t>
            </a:r>
            <a:r>
              <a:rPr lang="en-GB" i="1" dirty="0" err="1"/>
              <a:t>rhwystredigaethau</a:t>
            </a:r>
            <a:r>
              <a:rPr lang="en-GB" i="1" dirty="0"/>
              <a:t> </a:t>
            </a:r>
            <a:r>
              <a:rPr lang="en-GB" i="1" dirty="0" err="1"/>
              <a:t>ariannol</a:t>
            </a:r>
            <a:r>
              <a:rPr lang="en-GB" i="1" dirty="0"/>
              <a:t>.</a:t>
            </a:r>
          </a:p>
        </p:txBody>
      </p:sp>
    </p:spTree>
    <p:extLst>
      <p:ext uri="{BB962C8B-B14F-4D97-AF65-F5344CB8AC3E}">
        <p14:creationId xmlns:p14="http://schemas.microsoft.com/office/powerpoint/2010/main" val="3518399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A2539-ECAA-4A46-8566-5FAD33522116}"/>
              </a:ext>
            </a:extLst>
          </p:cNvPr>
          <p:cNvSpPr>
            <a:spLocks noGrp="1"/>
          </p:cNvSpPr>
          <p:nvPr>
            <p:ph type="title"/>
          </p:nvPr>
        </p:nvSpPr>
        <p:spPr/>
        <p:txBody>
          <a:bodyPr/>
          <a:lstStyle/>
          <a:p>
            <a:r>
              <a:rPr lang="en-GB" dirty="0"/>
              <a:t>How do I return the option selection? / </a:t>
            </a:r>
            <a:r>
              <a:rPr lang="en-GB" i="1" dirty="0" err="1"/>
              <a:t>Sut</a:t>
            </a:r>
            <a:r>
              <a:rPr lang="en-GB" i="1" dirty="0"/>
              <a:t> </a:t>
            </a:r>
            <a:r>
              <a:rPr lang="en-GB" i="1" dirty="0" err="1"/>
              <a:t>mae</a:t>
            </a:r>
            <a:r>
              <a:rPr lang="en-GB" i="1" dirty="0"/>
              <a:t> </a:t>
            </a:r>
            <a:r>
              <a:rPr lang="en-GB" i="1" dirty="0" err="1"/>
              <a:t>dychwelyd</a:t>
            </a:r>
            <a:r>
              <a:rPr lang="en-GB" i="1" dirty="0"/>
              <a:t> y </a:t>
            </a:r>
            <a:r>
              <a:rPr lang="en-GB" i="1" dirty="0" err="1"/>
              <a:t>daflen</a:t>
            </a:r>
            <a:r>
              <a:rPr lang="en-GB" i="1" dirty="0"/>
              <a:t> </a:t>
            </a:r>
            <a:r>
              <a:rPr lang="en-GB" i="1" dirty="0" err="1"/>
              <a:t>opsiynau</a:t>
            </a:r>
            <a:r>
              <a:rPr lang="en-GB" i="1" dirty="0"/>
              <a:t>?</a:t>
            </a:r>
          </a:p>
        </p:txBody>
      </p:sp>
      <p:sp>
        <p:nvSpPr>
          <p:cNvPr id="3" name="Content Placeholder 2">
            <a:extLst>
              <a:ext uri="{FF2B5EF4-FFF2-40B4-BE49-F238E27FC236}">
                <a16:creationId xmlns:a16="http://schemas.microsoft.com/office/drawing/2014/main" id="{65715E0B-49C7-413D-95B3-3CB0F8E92FE0}"/>
              </a:ext>
            </a:extLst>
          </p:cNvPr>
          <p:cNvSpPr>
            <a:spLocks noGrp="1"/>
          </p:cNvSpPr>
          <p:nvPr>
            <p:ph sz="half" idx="1"/>
          </p:nvPr>
        </p:nvSpPr>
        <p:spPr/>
        <p:txBody>
          <a:bodyPr>
            <a:normAutofit/>
          </a:bodyPr>
          <a:lstStyle/>
          <a:p>
            <a:r>
              <a:rPr lang="en-GB" dirty="0"/>
              <a:t>If you have a clash you need to explain in the email why you would like to study this combination of subjects and we will look at the clash. We have in some situations moved subjects but this will depend on the number of students involved and staffing requirements.</a:t>
            </a:r>
          </a:p>
          <a:p>
            <a:r>
              <a:rPr lang="en-GB" dirty="0"/>
              <a:t>If you are unsure of anything please do not hesitate to contact Ms Leighton on hgg@penglais.org.uk</a:t>
            </a:r>
          </a:p>
          <a:p>
            <a:endParaRPr lang="en-GB" dirty="0"/>
          </a:p>
        </p:txBody>
      </p:sp>
      <p:sp>
        <p:nvSpPr>
          <p:cNvPr id="4" name="Content Placeholder 3">
            <a:extLst>
              <a:ext uri="{FF2B5EF4-FFF2-40B4-BE49-F238E27FC236}">
                <a16:creationId xmlns:a16="http://schemas.microsoft.com/office/drawing/2014/main" id="{5A8E8225-E2E2-4773-9293-25B3DC7823AC}"/>
              </a:ext>
            </a:extLst>
          </p:cNvPr>
          <p:cNvSpPr>
            <a:spLocks noGrp="1"/>
          </p:cNvSpPr>
          <p:nvPr>
            <p:ph sz="half" idx="2"/>
          </p:nvPr>
        </p:nvSpPr>
        <p:spPr/>
        <p:txBody>
          <a:bodyPr>
            <a:normAutofit/>
          </a:bodyPr>
          <a:lstStyle/>
          <a:p>
            <a:r>
              <a:rPr lang="en-GB" i="1" dirty="0" err="1"/>
              <a:t>Os</a:t>
            </a:r>
            <a:r>
              <a:rPr lang="en-GB" i="1" dirty="0"/>
              <a:t> </a:t>
            </a:r>
            <a:r>
              <a:rPr lang="en-GB" i="1" dirty="0" err="1"/>
              <a:t>oes</a:t>
            </a:r>
            <a:r>
              <a:rPr lang="en-GB" i="1" dirty="0"/>
              <a:t> </a:t>
            </a:r>
            <a:r>
              <a:rPr lang="en-GB" i="1" dirty="0" err="1"/>
              <a:t>yna</a:t>
            </a:r>
            <a:r>
              <a:rPr lang="en-GB" i="1" dirty="0"/>
              <a:t> </a:t>
            </a:r>
            <a:r>
              <a:rPr lang="en-GB" i="1" dirty="0" err="1"/>
              <a:t>bynciau</a:t>
            </a:r>
            <a:r>
              <a:rPr lang="en-GB" i="1" dirty="0"/>
              <a:t> </a:t>
            </a:r>
            <a:r>
              <a:rPr lang="en-GB" i="1" dirty="0" err="1"/>
              <a:t>yn</a:t>
            </a:r>
            <a:r>
              <a:rPr lang="en-GB" i="1" dirty="0"/>
              <a:t> </a:t>
            </a:r>
            <a:r>
              <a:rPr lang="en-GB" i="1" dirty="0" err="1"/>
              <a:t>yr</a:t>
            </a:r>
            <a:r>
              <a:rPr lang="en-GB" i="1" dirty="0"/>
              <a:t> un </a:t>
            </a:r>
            <a:r>
              <a:rPr lang="en-GB" i="1" dirty="0" err="1"/>
              <a:t>golofn</a:t>
            </a:r>
            <a:r>
              <a:rPr lang="en-GB" i="1" dirty="0"/>
              <a:t>, </a:t>
            </a:r>
            <a:r>
              <a:rPr lang="en-GB" i="1" dirty="0" err="1"/>
              <a:t>eglurwch</a:t>
            </a:r>
            <a:r>
              <a:rPr lang="en-GB" i="1" dirty="0"/>
              <a:t> </a:t>
            </a:r>
            <a:r>
              <a:rPr lang="en-GB" i="1" dirty="0" err="1"/>
              <a:t>yn</a:t>
            </a:r>
            <a:r>
              <a:rPr lang="en-GB" i="1" dirty="0"/>
              <a:t> </a:t>
            </a:r>
            <a:r>
              <a:rPr lang="en-GB" i="1" dirty="0" err="1"/>
              <a:t>yr</a:t>
            </a:r>
            <a:r>
              <a:rPr lang="en-GB" i="1" dirty="0"/>
              <a:t> </a:t>
            </a:r>
            <a:r>
              <a:rPr lang="en-GB" i="1" dirty="0" err="1"/>
              <a:t>ebost</a:t>
            </a:r>
            <a:r>
              <a:rPr lang="en-GB" i="1" dirty="0"/>
              <a:t> y </a:t>
            </a:r>
            <a:r>
              <a:rPr lang="en-GB" i="1" dirty="0" err="1"/>
              <a:t>cyfuniad</a:t>
            </a:r>
            <a:r>
              <a:rPr lang="en-GB" i="1" dirty="0"/>
              <a:t> </a:t>
            </a:r>
            <a:r>
              <a:rPr lang="en-GB" i="1" dirty="0" err="1"/>
              <a:t>yr</a:t>
            </a:r>
            <a:r>
              <a:rPr lang="en-GB" i="1" dirty="0"/>
              <a:t> </a:t>
            </a:r>
            <a:r>
              <a:rPr lang="en-GB" i="1" dirty="0" err="1"/>
              <a:t>hoffech</a:t>
            </a:r>
            <a:r>
              <a:rPr lang="en-GB" i="1" dirty="0"/>
              <a:t> </a:t>
            </a:r>
            <a:r>
              <a:rPr lang="en-GB" i="1" dirty="0" err="1"/>
              <a:t>eu</a:t>
            </a:r>
            <a:r>
              <a:rPr lang="en-GB" i="1" dirty="0"/>
              <a:t> </a:t>
            </a:r>
            <a:r>
              <a:rPr lang="en-GB" i="1" dirty="0" err="1"/>
              <a:t>hastudio</a:t>
            </a:r>
            <a:r>
              <a:rPr lang="en-GB" i="1" dirty="0"/>
              <a:t> ac </a:t>
            </a:r>
            <a:r>
              <a:rPr lang="en-GB" i="1" dirty="0" err="1"/>
              <a:t>fe</a:t>
            </a:r>
            <a:r>
              <a:rPr lang="en-GB" i="1" dirty="0"/>
              <a:t> </a:t>
            </a:r>
            <a:r>
              <a:rPr lang="en-GB" i="1" dirty="0" err="1"/>
              <a:t>edrychwn</a:t>
            </a:r>
            <a:r>
              <a:rPr lang="en-GB" i="1" dirty="0"/>
              <a:t> </a:t>
            </a:r>
            <a:r>
              <a:rPr lang="en-GB" i="1" dirty="0" err="1"/>
              <a:t>ni</a:t>
            </a:r>
            <a:r>
              <a:rPr lang="en-GB" i="1" dirty="0"/>
              <a:t> </a:t>
            </a:r>
            <a:r>
              <a:rPr lang="en-GB" i="1" dirty="0" err="1"/>
              <a:t>ar</a:t>
            </a:r>
            <a:r>
              <a:rPr lang="en-GB" i="1" dirty="0"/>
              <a:t> </a:t>
            </a:r>
            <a:r>
              <a:rPr lang="en-GB" i="1" dirty="0" err="1"/>
              <a:t>hyn</a:t>
            </a:r>
            <a:r>
              <a:rPr lang="en-GB" i="1" dirty="0"/>
              <a:t>.  </a:t>
            </a:r>
            <a:r>
              <a:rPr lang="en-GB" i="1" dirty="0" err="1"/>
              <a:t>Weithiau</a:t>
            </a:r>
            <a:r>
              <a:rPr lang="en-GB" i="1" dirty="0"/>
              <a:t> mi </a:t>
            </a:r>
            <a:r>
              <a:rPr lang="en-GB" i="1" dirty="0" err="1"/>
              <a:t>fedrwn</a:t>
            </a:r>
            <a:r>
              <a:rPr lang="en-GB" i="1" dirty="0"/>
              <a:t> </a:t>
            </a:r>
            <a:r>
              <a:rPr lang="en-GB" i="1" dirty="0" err="1"/>
              <a:t>newid</a:t>
            </a:r>
            <a:r>
              <a:rPr lang="en-GB" i="1" dirty="0"/>
              <a:t> </a:t>
            </a:r>
            <a:r>
              <a:rPr lang="en-GB" i="1" dirty="0" err="1"/>
              <a:t>pethau</a:t>
            </a:r>
            <a:r>
              <a:rPr lang="en-GB" i="1" dirty="0"/>
              <a:t>, </a:t>
            </a:r>
            <a:r>
              <a:rPr lang="en-GB" i="1" dirty="0" err="1"/>
              <a:t>yn</a:t>
            </a:r>
            <a:r>
              <a:rPr lang="en-GB" i="1" dirty="0"/>
              <a:t> </a:t>
            </a:r>
            <a:r>
              <a:rPr lang="en-GB" i="1" dirty="0" err="1"/>
              <a:t>dibynnu</a:t>
            </a:r>
            <a:r>
              <a:rPr lang="en-GB" i="1" dirty="0"/>
              <a:t> </a:t>
            </a:r>
            <a:r>
              <a:rPr lang="en-GB" i="1" dirty="0" err="1"/>
              <a:t>ar</a:t>
            </a:r>
            <a:r>
              <a:rPr lang="en-GB" i="1" dirty="0"/>
              <a:t> </a:t>
            </a:r>
            <a:r>
              <a:rPr lang="en-GB" i="1" dirty="0" err="1"/>
              <a:t>nifer</a:t>
            </a:r>
            <a:r>
              <a:rPr lang="en-GB" i="1" dirty="0"/>
              <a:t> y </a:t>
            </a:r>
            <a:r>
              <a:rPr lang="en-GB" i="1" dirty="0" err="1"/>
              <a:t>disgyblion</a:t>
            </a:r>
            <a:r>
              <a:rPr lang="en-GB" i="1" dirty="0"/>
              <a:t> a </a:t>
            </a:r>
            <a:r>
              <a:rPr lang="en-GB" i="1" dirty="0" err="1"/>
              <a:t>gofynion</a:t>
            </a:r>
            <a:r>
              <a:rPr lang="en-GB" i="1" dirty="0"/>
              <a:t> </a:t>
            </a:r>
            <a:r>
              <a:rPr lang="en-GB" i="1" dirty="0" err="1"/>
              <a:t>staffio</a:t>
            </a:r>
            <a:r>
              <a:rPr lang="en-GB" i="1" dirty="0"/>
              <a:t>.</a:t>
            </a:r>
          </a:p>
          <a:p>
            <a:endParaRPr lang="en-GB" i="1" dirty="0"/>
          </a:p>
          <a:p>
            <a:r>
              <a:rPr lang="en-GB" i="1" dirty="0" err="1"/>
              <a:t>Os</a:t>
            </a:r>
            <a:r>
              <a:rPr lang="en-GB" i="1" dirty="0"/>
              <a:t> </a:t>
            </a:r>
            <a:r>
              <a:rPr lang="en-GB" i="1" dirty="0" err="1"/>
              <a:t>ydych</a:t>
            </a:r>
            <a:r>
              <a:rPr lang="en-GB" i="1" dirty="0"/>
              <a:t> </a:t>
            </a:r>
            <a:r>
              <a:rPr lang="en-GB" i="1" dirty="0" err="1"/>
              <a:t>yn</a:t>
            </a:r>
            <a:r>
              <a:rPr lang="en-GB" i="1" dirty="0"/>
              <a:t> </a:t>
            </a:r>
            <a:r>
              <a:rPr lang="en-GB" i="1" dirty="0" err="1"/>
              <a:t>ansicr</a:t>
            </a:r>
            <a:r>
              <a:rPr lang="en-GB" i="1" dirty="0"/>
              <a:t> am </a:t>
            </a:r>
            <a:r>
              <a:rPr lang="en-GB" i="1" dirty="0" err="1"/>
              <a:t>unrhyw</a:t>
            </a:r>
            <a:r>
              <a:rPr lang="en-GB" i="1" dirty="0"/>
              <a:t> </a:t>
            </a:r>
            <a:r>
              <a:rPr lang="en-GB" i="1" dirty="0" err="1"/>
              <a:t>beth</a:t>
            </a:r>
            <a:r>
              <a:rPr lang="en-GB" i="1" dirty="0"/>
              <a:t>, </a:t>
            </a:r>
            <a:r>
              <a:rPr lang="en-GB" i="1" dirty="0" err="1"/>
              <a:t>cysylltwch</a:t>
            </a:r>
            <a:r>
              <a:rPr lang="en-GB" i="1" dirty="0"/>
              <a:t> a Ms Leighton </a:t>
            </a:r>
            <a:r>
              <a:rPr lang="en-GB" i="1" dirty="0" err="1"/>
              <a:t>ar</a:t>
            </a:r>
            <a:r>
              <a:rPr lang="en-GB" i="1" dirty="0"/>
              <a:t> hgg@penglais.org.uk</a:t>
            </a:r>
          </a:p>
        </p:txBody>
      </p:sp>
    </p:spTree>
    <p:extLst>
      <p:ext uri="{BB962C8B-B14F-4D97-AF65-F5344CB8AC3E}">
        <p14:creationId xmlns:p14="http://schemas.microsoft.com/office/powerpoint/2010/main" val="778953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67C5A-45C6-467B-AEF1-3761D803B62E}"/>
              </a:ext>
            </a:extLst>
          </p:cNvPr>
          <p:cNvSpPr>
            <a:spLocks noGrp="1"/>
          </p:cNvSpPr>
          <p:nvPr>
            <p:ph type="title"/>
          </p:nvPr>
        </p:nvSpPr>
        <p:spPr/>
        <p:txBody>
          <a:bodyPr/>
          <a:lstStyle/>
          <a:p>
            <a:endParaRPr lang="en-GB"/>
          </a:p>
        </p:txBody>
      </p:sp>
      <p:graphicFrame>
        <p:nvGraphicFramePr>
          <p:cNvPr id="4" name="Content Placeholder 3">
            <a:extLst>
              <a:ext uri="{FF2B5EF4-FFF2-40B4-BE49-F238E27FC236}">
                <a16:creationId xmlns:a16="http://schemas.microsoft.com/office/drawing/2014/main" id="{6EC4D715-87F2-4ADA-A849-8E0F7B9A42DA}"/>
              </a:ext>
            </a:extLst>
          </p:cNvPr>
          <p:cNvGraphicFramePr>
            <a:graphicFrameLocks noGrp="1"/>
          </p:cNvGraphicFramePr>
          <p:nvPr>
            <p:ph idx="1"/>
            <p:extLst>
              <p:ext uri="{D42A27DB-BD31-4B8C-83A1-F6EECF244321}">
                <p14:modId xmlns:p14="http://schemas.microsoft.com/office/powerpoint/2010/main" val="3239897425"/>
              </p:ext>
            </p:extLst>
          </p:nvPr>
        </p:nvGraphicFramePr>
        <p:xfrm>
          <a:off x="444856" y="137259"/>
          <a:ext cx="11212958" cy="6494502"/>
        </p:xfrm>
        <a:graphic>
          <a:graphicData uri="http://schemas.openxmlformats.org/drawingml/2006/table">
            <a:tbl>
              <a:tblPr firstRow="1" firstCol="1" bandRow="1">
                <a:tableStyleId>{5C22544A-7EE6-4342-B048-85BDC9FD1C3A}</a:tableStyleId>
              </a:tblPr>
              <a:tblGrid>
                <a:gridCol w="1807650">
                  <a:extLst>
                    <a:ext uri="{9D8B030D-6E8A-4147-A177-3AD203B41FA5}">
                      <a16:colId xmlns:a16="http://schemas.microsoft.com/office/drawing/2014/main" val="1545206187"/>
                    </a:ext>
                  </a:extLst>
                </a:gridCol>
                <a:gridCol w="1685354">
                  <a:extLst>
                    <a:ext uri="{9D8B030D-6E8A-4147-A177-3AD203B41FA5}">
                      <a16:colId xmlns:a16="http://schemas.microsoft.com/office/drawing/2014/main" val="1666977376"/>
                    </a:ext>
                  </a:extLst>
                </a:gridCol>
                <a:gridCol w="1754092">
                  <a:extLst>
                    <a:ext uri="{9D8B030D-6E8A-4147-A177-3AD203B41FA5}">
                      <a16:colId xmlns:a16="http://schemas.microsoft.com/office/drawing/2014/main" val="425758479"/>
                    </a:ext>
                  </a:extLst>
                </a:gridCol>
                <a:gridCol w="1361643">
                  <a:extLst>
                    <a:ext uri="{9D8B030D-6E8A-4147-A177-3AD203B41FA5}">
                      <a16:colId xmlns:a16="http://schemas.microsoft.com/office/drawing/2014/main" val="216807320"/>
                    </a:ext>
                  </a:extLst>
                </a:gridCol>
                <a:gridCol w="1813437">
                  <a:extLst>
                    <a:ext uri="{9D8B030D-6E8A-4147-A177-3AD203B41FA5}">
                      <a16:colId xmlns:a16="http://schemas.microsoft.com/office/drawing/2014/main" val="804620080"/>
                    </a:ext>
                  </a:extLst>
                </a:gridCol>
                <a:gridCol w="1642708">
                  <a:extLst>
                    <a:ext uri="{9D8B030D-6E8A-4147-A177-3AD203B41FA5}">
                      <a16:colId xmlns:a16="http://schemas.microsoft.com/office/drawing/2014/main" val="3663780621"/>
                    </a:ext>
                  </a:extLst>
                </a:gridCol>
                <a:gridCol w="1148074">
                  <a:extLst>
                    <a:ext uri="{9D8B030D-6E8A-4147-A177-3AD203B41FA5}">
                      <a16:colId xmlns:a16="http://schemas.microsoft.com/office/drawing/2014/main" val="256294287"/>
                    </a:ext>
                  </a:extLst>
                </a:gridCol>
              </a:tblGrid>
              <a:tr h="439025">
                <a:tc>
                  <a:txBody>
                    <a:bodyPr/>
                    <a:lstStyle/>
                    <a:p>
                      <a:pPr algn="l">
                        <a:lnSpc>
                          <a:spcPct val="107000"/>
                        </a:lnSpc>
                        <a:spcAft>
                          <a:spcPts val="800"/>
                        </a:spcAft>
                      </a:pPr>
                      <a:r>
                        <a:rPr lang="en-GB" sz="2000" dirty="0">
                          <a:effectLst/>
                        </a:rPr>
                        <a:t>BOX 1 (U)</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lnSpc>
                          <a:spcPct val="107000"/>
                        </a:lnSpc>
                        <a:spcAft>
                          <a:spcPts val="800"/>
                        </a:spcAft>
                      </a:pPr>
                      <a:r>
                        <a:rPr lang="en-GB" sz="2000" dirty="0">
                          <a:effectLst/>
                        </a:rPr>
                        <a:t>BOX 2 (V)</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lnSpc>
                          <a:spcPct val="107000"/>
                        </a:lnSpc>
                        <a:spcAft>
                          <a:spcPts val="800"/>
                        </a:spcAft>
                      </a:pPr>
                      <a:r>
                        <a:rPr lang="en-GB" sz="2000" dirty="0">
                          <a:effectLst/>
                        </a:rPr>
                        <a:t>BOX 3 (W)</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lnSpc>
                          <a:spcPct val="107000"/>
                        </a:lnSpc>
                        <a:spcAft>
                          <a:spcPts val="800"/>
                        </a:spcAft>
                      </a:pPr>
                      <a:r>
                        <a:rPr lang="en-GB" sz="2000" dirty="0">
                          <a:effectLst/>
                        </a:rPr>
                        <a:t>BOX 4 (X)</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lnSpc>
                          <a:spcPct val="107000"/>
                        </a:lnSpc>
                        <a:spcAft>
                          <a:spcPts val="800"/>
                        </a:spcAft>
                      </a:pPr>
                      <a:r>
                        <a:rPr lang="en-GB" sz="2000" dirty="0">
                          <a:effectLst/>
                        </a:rPr>
                        <a:t>BOX 5 (Y)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lnSpc>
                          <a:spcPct val="107000"/>
                        </a:lnSpc>
                        <a:spcAft>
                          <a:spcPts val="800"/>
                        </a:spcAft>
                      </a:pPr>
                      <a:r>
                        <a:rPr lang="en-GB" sz="2000" dirty="0">
                          <a:effectLst/>
                        </a:rPr>
                        <a:t>BOX 6 (Z)</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lnSpc>
                          <a:spcPct val="107000"/>
                        </a:lnSpc>
                        <a:spcAft>
                          <a:spcPts val="800"/>
                        </a:spcAft>
                      </a:pPr>
                      <a:r>
                        <a:rPr lang="en-GB" sz="2000" dirty="0">
                          <a:effectLst/>
                        </a:rPr>
                        <a:t>BOX 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32872608"/>
                  </a:ext>
                </a:extLst>
              </a:tr>
              <a:tr h="331024">
                <a:tc>
                  <a:txBody>
                    <a:bodyPr/>
                    <a:lstStyle/>
                    <a:p>
                      <a:pPr algn="l">
                        <a:lnSpc>
                          <a:spcPct val="107000"/>
                        </a:lnSpc>
                        <a:spcAft>
                          <a:spcPts val="800"/>
                        </a:spcAft>
                      </a:pPr>
                      <a:r>
                        <a:rPr lang="en-GB" sz="2000" b="0" dirty="0">
                          <a:solidFill>
                            <a:schemeClr val="tx1"/>
                          </a:solidFill>
                          <a:effectLst/>
                        </a:rPr>
                        <a:t>Chemistry</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Biology</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Physics</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Maths</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Further Maths</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Biology</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WBQ</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69254885"/>
                  </a:ext>
                </a:extLst>
              </a:tr>
              <a:tr h="785340">
                <a:tc>
                  <a:txBody>
                    <a:bodyPr/>
                    <a:lstStyle/>
                    <a:p>
                      <a:pPr algn="l">
                        <a:lnSpc>
                          <a:spcPct val="107000"/>
                        </a:lnSpc>
                        <a:spcAft>
                          <a:spcPts val="800"/>
                        </a:spcAft>
                      </a:pPr>
                      <a:endParaRPr lang="en-GB" sz="2000" b="0" dirty="0">
                        <a:solidFill>
                          <a:schemeClr val="tx1"/>
                        </a:solidFill>
                        <a:effectLst/>
                      </a:endParaRPr>
                    </a:p>
                    <a:p>
                      <a:pPr algn="l">
                        <a:lnSpc>
                          <a:spcPct val="107000"/>
                        </a:lnSpc>
                        <a:spcAft>
                          <a:spcPts val="800"/>
                        </a:spcAft>
                      </a:pPr>
                      <a:r>
                        <a:rPr lang="en-GB" sz="2000" b="0" dirty="0">
                          <a:solidFill>
                            <a:schemeClr val="tx1"/>
                          </a:solidFill>
                          <a:effectLst/>
                        </a:rPr>
                        <a:t>Music</a:t>
                      </a:r>
                    </a:p>
                    <a:p>
                      <a:pPr algn="l">
                        <a:lnSpc>
                          <a:spcPct val="107000"/>
                        </a:lnSpc>
                        <a:spcAft>
                          <a:spcPts val="800"/>
                        </a:spcAft>
                      </a:pP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endParaRPr lang="en-GB" sz="2000" b="0" dirty="0">
                        <a:solidFill>
                          <a:schemeClr val="tx1"/>
                        </a:solidFill>
                        <a:effectLst/>
                      </a:endParaRPr>
                    </a:p>
                    <a:p>
                      <a:pPr algn="l">
                        <a:lnSpc>
                          <a:spcPct val="107000"/>
                        </a:lnSpc>
                        <a:spcAft>
                          <a:spcPts val="800"/>
                        </a:spcAft>
                      </a:pPr>
                      <a:r>
                        <a:rPr lang="en-GB" sz="2000" b="0" dirty="0">
                          <a:solidFill>
                            <a:schemeClr val="tx1"/>
                          </a:solidFill>
                          <a:effectLst/>
                        </a:rPr>
                        <a:t>History</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endParaRPr lang="en-GB" sz="2000" b="0" dirty="0">
                        <a:solidFill>
                          <a:schemeClr val="tx1"/>
                        </a:solidFill>
                        <a:effectLst/>
                      </a:endParaRPr>
                    </a:p>
                    <a:p>
                      <a:pPr algn="l">
                        <a:lnSpc>
                          <a:spcPct val="107000"/>
                        </a:lnSpc>
                        <a:spcAft>
                          <a:spcPts val="800"/>
                        </a:spcAft>
                      </a:pPr>
                      <a:r>
                        <a:rPr lang="en-GB" sz="2000" b="0" dirty="0">
                          <a:solidFill>
                            <a:schemeClr val="tx1"/>
                          </a:solidFill>
                          <a:effectLst/>
                        </a:rPr>
                        <a:t>Geography</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 </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endParaRPr lang="en-GB" sz="2000" b="0" dirty="0">
                        <a:solidFill>
                          <a:schemeClr val="tx1"/>
                        </a:solidFill>
                        <a:effectLst/>
                      </a:endParaRPr>
                    </a:p>
                    <a:p>
                      <a:pPr algn="l">
                        <a:lnSpc>
                          <a:spcPct val="107000"/>
                        </a:lnSpc>
                        <a:spcAft>
                          <a:spcPts val="800"/>
                        </a:spcAft>
                      </a:pPr>
                      <a:r>
                        <a:rPr lang="en-GB" sz="2000" b="0" dirty="0">
                          <a:solidFill>
                            <a:schemeClr val="tx1"/>
                          </a:solidFill>
                          <a:effectLst/>
                        </a:rPr>
                        <a:t>Sociology</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endParaRPr lang="en-GB" sz="2000" b="0" dirty="0">
                        <a:solidFill>
                          <a:schemeClr val="tx1"/>
                        </a:solidFill>
                        <a:effectLst/>
                      </a:endParaRPr>
                    </a:p>
                    <a:p>
                      <a:pPr algn="l">
                        <a:lnSpc>
                          <a:spcPct val="107000"/>
                        </a:lnSpc>
                        <a:spcAft>
                          <a:spcPts val="800"/>
                        </a:spcAft>
                      </a:pPr>
                      <a:r>
                        <a:rPr lang="en-GB" sz="2000" b="0" dirty="0">
                          <a:solidFill>
                            <a:schemeClr val="tx1"/>
                          </a:solidFill>
                          <a:effectLst/>
                        </a:rPr>
                        <a:t>Psychology</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 </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456864026"/>
                  </a:ext>
                </a:extLst>
              </a:tr>
              <a:tr h="1131742">
                <a:tc>
                  <a:txBody>
                    <a:bodyPr/>
                    <a:lstStyle/>
                    <a:p>
                      <a:pPr algn="l">
                        <a:lnSpc>
                          <a:spcPct val="107000"/>
                        </a:lnSpc>
                        <a:spcAft>
                          <a:spcPts val="800"/>
                        </a:spcAft>
                      </a:pPr>
                      <a:r>
                        <a:rPr lang="en-GB" sz="2000" b="0" dirty="0">
                          <a:solidFill>
                            <a:schemeClr val="tx1"/>
                          </a:solidFill>
                          <a:effectLst/>
                        </a:rPr>
                        <a:t>Health &amp; Social Care</a:t>
                      </a:r>
                    </a:p>
                    <a:p>
                      <a:pPr algn="l">
                        <a:lnSpc>
                          <a:spcPct val="107000"/>
                        </a:lnSpc>
                        <a:spcAft>
                          <a:spcPts val="800"/>
                        </a:spcAft>
                      </a:pP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Design Technology</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English Literature</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Tourism</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Art</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Geography</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 </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803392223"/>
                  </a:ext>
                </a:extLst>
              </a:tr>
              <a:tr h="1693971">
                <a:tc>
                  <a:txBody>
                    <a:bodyPr/>
                    <a:lstStyle/>
                    <a:p>
                      <a:pPr algn="l">
                        <a:lnSpc>
                          <a:spcPct val="107000"/>
                        </a:lnSpc>
                        <a:spcAft>
                          <a:spcPts val="800"/>
                        </a:spcAft>
                      </a:pPr>
                      <a:r>
                        <a:rPr lang="en-GB" sz="2000" b="0" dirty="0">
                          <a:solidFill>
                            <a:schemeClr val="tx1"/>
                          </a:solidFill>
                          <a:effectLst/>
                        </a:rPr>
                        <a:t>Mandarin</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Media Studies</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Resit English </a:t>
                      </a:r>
                    </a:p>
                    <a:p>
                      <a:pPr algn="l">
                        <a:lnSpc>
                          <a:spcPct val="107000"/>
                        </a:lnSpc>
                        <a:spcAft>
                          <a:spcPts val="800"/>
                        </a:spcAft>
                      </a:pPr>
                      <a:r>
                        <a:rPr lang="en-GB" sz="2000" b="0" dirty="0">
                          <a:solidFill>
                            <a:schemeClr val="tx1"/>
                          </a:solidFill>
                          <a:effectLst/>
                        </a:rPr>
                        <a:t>&amp; Maths</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Drama</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ICT</a:t>
                      </a:r>
                    </a:p>
                    <a:p>
                      <a:pPr algn="l">
                        <a:lnSpc>
                          <a:spcPct val="107000"/>
                        </a:lnSpc>
                        <a:spcAft>
                          <a:spcPts val="800"/>
                        </a:spcAft>
                      </a:pPr>
                      <a:endParaRPr lang="en-GB" sz="2000" b="0" dirty="0">
                        <a:solidFill>
                          <a:schemeClr val="tx1"/>
                        </a:solidFill>
                        <a:effectLst/>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2000" b="0" dirty="0">
                          <a:solidFill>
                            <a:schemeClr val="tx1"/>
                          </a:solidFill>
                          <a:effectLst/>
                        </a:rPr>
                        <a:t>History</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Business Studies</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07000"/>
                        </a:lnSpc>
                        <a:spcAft>
                          <a:spcPts val="800"/>
                        </a:spcAft>
                      </a:pPr>
                      <a:r>
                        <a:rPr lang="en-GB" sz="2000" b="0" dirty="0">
                          <a:solidFill>
                            <a:schemeClr val="tx1"/>
                          </a:solidFill>
                          <a:effectLst/>
                        </a:rPr>
                        <a:t> </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527474748"/>
                  </a:ext>
                </a:extLst>
              </a:tr>
              <a:tr h="677427">
                <a:tc>
                  <a:txBody>
                    <a:bodyPr/>
                    <a:lstStyle/>
                    <a:p>
                      <a:pPr algn="l">
                        <a:lnSpc>
                          <a:spcPct val="107000"/>
                        </a:lnSpc>
                        <a:spcAft>
                          <a:spcPts val="800"/>
                        </a:spcAft>
                      </a:pPr>
                      <a:r>
                        <a:rPr lang="en-GB" sz="2000" b="0">
                          <a:solidFill>
                            <a:schemeClr val="tx1"/>
                          </a:solidFill>
                          <a:effectLst/>
                        </a:rPr>
                        <a:t>Spanish</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800"/>
                        </a:spcAft>
                      </a:pPr>
                      <a:r>
                        <a:rPr lang="en-GB" sz="2000" b="0" dirty="0">
                          <a:solidFill>
                            <a:schemeClr val="tx1"/>
                          </a:solidFill>
                          <a:effectLst/>
                        </a:rPr>
                        <a:t>French</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800"/>
                        </a:spcAft>
                      </a:pPr>
                      <a:r>
                        <a:rPr lang="en-GB" sz="2000" b="0" dirty="0">
                          <a:solidFill>
                            <a:schemeClr val="tx1"/>
                          </a:solidFill>
                          <a:effectLst/>
                        </a:rPr>
                        <a:t> </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800"/>
                        </a:spcAft>
                      </a:pPr>
                      <a:r>
                        <a:rPr lang="en-GB" sz="2000" b="0" dirty="0">
                          <a:solidFill>
                            <a:schemeClr val="tx1"/>
                          </a:solidFill>
                          <a:effectLst/>
                        </a:rPr>
                        <a:t> </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800"/>
                        </a:spcAft>
                      </a:pPr>
                      <a:r>
                        <a:rPr lang="en-GB" sz="2000" b="0" dirty="0">
                          <a:solidFill>
                            <a:schemeClr val="tx1"/>
                          </a:solidFill>
                          <a:effectLst/>
                        </a:rPr>
                        <a:t>Physical Education</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800"/>
                        </a:spcAft>
                      </a:pPr>
                      <a:r>
                        <a:rPr lang="en-GB" sz="2000" b="0" dirty="0">
                          <a:solidFill>
                            <a:schemeClr val="tx1"/>
                          </a:solidFill>
                          <a:effectLst/>
                        </a:rPr>
                        <a:t>Welsh Second Language</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800"/>
                        </a:spcAft>
                      </a:pPr>
                      <a:r>
                        <a:rPr lang="en-GB" sz="2000" b="0" dirty="0">
                          <a:solidFill>
                            <a:schemeClr val="tx1"/>
                          </a:solidFill>
                          <a:effectLst/>
                        </a:rPr>
                        <a:t> </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0875339"/>
                  </a:ext>
                </a:extLst>
              </a:tr>
              <a:tr h="264793">
                <a:tc>
                  <a:txBody>
                    <a:bodyPr/>
                    <a:lstStyle/>
                    <a:p>
                      <a:pPr algn="l">
                        <a:lnSpc>
                          <a:spcPct val="107000"/>
                        </a:lnSpc>
                        <a:spcAft>
                          <a:spcPts val="800"/>
                        </a:spcAft>
                      </a:pPr>
                      <a:r>
                        <a:rPr lang="en-GB" sz="1600" b="1">
                          <a:solidFill>
                            <a:schemeClr val="tx1"/>
                          </a:solidFill>
                          <a:effectLst/>
                        </a:rPr>
                        <a:t> </a:t>
                      </a:r>
                      <a:endParaRPr lang="en-GB"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algn="l">
                        <a:lnSpc>
                          <a:spcPct val="107000"/>
                        </a:lnSpc>
                        <a:spcAft>
                          <a:spcPts val="800"/>
                        </a:spcAft>
                      </a:pPr>
                      <a:r>
                        <a:rPr lang="en-GB" sz="1600" b="1">
                          <a:solidFill>
                            <a:schemeClr val="tx1"/>
                          </a:solidFill>
                          <a:effectLst/>
                        </a:rPr>
                        <a:t> </a:t>
                      </a:r>
                      <a:endParaRPr lang="en-GB"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algn="l">
                        <a:lnSpc>
                          <a:spcPct val="107000"/>
                        </a:lnSpc>
                        <a:spcAft>
                          <a:spcPts val="800"/>
                        </a:spcAft>
                      </a:pPr>
                      <a:r>
                        <a:rPr lang="en-GB" sz="1600" b="1">
                          <a:solidFill>
                            <a:schemeClr val="tx1"/>
                          </a:solidFill>
                          <a:effectLst/>
                        </a:rPr>
                        <a:t> </a:t>
                      </a:r>
                      <a:endParaRPr lang="en-GB"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algn="l">
                        <a:lnSpc>
                          <a:spcPct val="107000"/>
                        </a:lnSpc>
                        <a:spcAft>
                          <a:spcPts val="800"/>
                        </a:spcAft>
                      </a:pPr>
                      <a:r>
                        <a:rPr lang="en-GB" sz="1600" b="1">
                          <a:solidFill>
                            <a:schemeClr val="tx1"/>
                          </a:solidFill>
                          <a:effectLst/>
                        </a:rPr>
                        <a:t> </a:t>
                      </a:r>
                      <a:endParaRPr lang="en-GB"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algn="l">
                        <a:lnSpc>
                          <a:spcPct val="107000"/>
                        </a:lnSpc>
                        <a:spcAft>
                          <a:spcPts val="800"/>
                        </a:spcAft>
                      </a:pPr>
                      <a:endParaRPr lang="en-GB"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algn="l">
                        <a:lnSpc>
                          <a:spcPct val="107000"/>
                        </a:lnSpc>
                        <a:spcAft>
                          <a:spcPts val="800"/>
                        </a:spcAft>
                      </a:pPr>
                      <a:r>
                        <a:rPr lang="en-GB" sz="1600" b="1" dirty="0">
                          <a:solidFill>
                            <a:schemeClr val="tx1"/>
                          </a:solidFill>
                          <a:effectLst/>
                        </a:rPr>
                        <a:t> </a:t>
                      </a:r>
                      <a:endParaRPr lang="en-GB"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algn="l">
                        <a:lnSpc>
                          <a:spcPct val="107000"/>
                        </a:lnSpc>
                        <a:spcAft>
                          <a:spcPts val="800"/>
                        </a:spcAft>
                      </a:pPr>
                      <a:r>
                        <a:rPr lang="en-GB" sz="1600" b="1" dirty="0">
                          <a:solidFill>
                            <a:schemeClr val="tx1"/>
                          </a:solidFill>
                          <a:effectLst/>
                        </a:rPr>
                        <a:t> </a:t>
                      </a:r>
                      <a:endParaRPr lang="en-GB"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652974043"/>
                  </a:ext>
                </a:extLst>
              </a:tr>
              <a:tr h="317124">
                <a:tc>
                  <a:txBody>
                    <a:bodyPr/>
                    <a:lstStyle/>
                    <a:p>
                      <a:pPr algn="l">
                        <a:lnSpc>
                          <a:spcPct val="107000"/>
                        </a:lnSpc>
                        <a:spcAft>
                          <a:spcPts val="800"/>
                        </a:spcAft>
                      </a:pP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l">
                        <a:lnSpc>
                          <a:spcPct val="107000"/>
                        </a:lnSpc>
                        <a:spcAft>
                          <a:spcPts val="800"/>
                        </a:spcAft>
                      </a:pPr>
                      <a:r>
                        <a:rPr lang="en-GB" sz="1600">
                          <a:solidFill>
                            <a:schemeClr val="tx1"/>
                          </a:solidFill>
                          <a:effectLst/>
                        </a:rPr>
                        <a:t> </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l">
                        <a:lnSpc>
                          <a:spcPct val="107000"/>
                        </a:lnSpc>
                        <a:spcAft>
                          <a:spcPts val="800"/>
                        </a:spcAft>
                      </a:pP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l">
                        <a:lnSpc>
                          <a:spcPct val="107000"/>
                        </a:lnSpc>
                        <a:spcAft>
                          <a:spcPts val="800"/>
                        </a:spcAft>
                      </a:pP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l">
                        <a:lnSpc>
                          <a:spcPct val="107000"/>
                        </a:lnSpc>
                        <a:spcAft>
                          <a:spcPts val="800"/>
                        </a:spcAft>
                      </a:pP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l">
                        <a:lnSpc>
                          <a:spcPct val="107000"/>
                        </a:lnSpc>
                        <a:spcAft>
                          <a:spcPts val="800"/>
                        </a:spcAft>
                      </a:pP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l">
                        <a:lnSpc>
                          <a:spcPct val="107000"/>
                        </a:lnSpc>
                        <a:spcAft>
                          <a:spcPts val="800"/>
                        </a:spcAft>
                      </a:pP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196439488"/>
                  </a:ext>
                </a:extLst>
              </a:tr>
              <a:tr h="472266">
                <a:tc>
                  <a:txBody>
                    <a:bodyPr/>
                    <a:lstStyle/>
                    <a:p>
                      <a:endParaRPr lang="en-GB"/>
                    </a:p>
                  </a:txBody>
                  <a:tcPr marL="68580" marR="68580" marT="0" marB="0">
                    <a:solidFill>
                      <a:schemeClr val="bg1"/>
                    </a:solidFill>
                  </a:tcPr>
                </a:tc>
                <a:tc>
                  <a:txBody>
                    <a:bodyPr/>
                    <a:lstStyle/>
                    <a:p>
                      <a:endParaRPr lang="en-GB"/>
                    </a:p>
                  </a:txBody>
                  <a:tcPr marL="68580" marR="68580" marT="0" marB="0">
                    <a:solidFill>
                      <a:schemeClr val="bg1"/>
                    </a:solidFill>
                  </a:tcPr>
                </a:tc>
                <a:tc>
                  <a:txBody>
                    <a:bodyPr/>
                    <a:lstStyle/>
                    <a:p>
                      <a:endParaRPr lang="en-GB"/>
                    </a:p>
                  </a:txBody>
                  <a:tcPr marL="68580" marR="68580" marT="0" marB="0">
                    <a:solidFill>
                      <a:schemeClr val="bg1"/>
                    </a:solidFill>
                  </a:tcPr>
                </a:tc>
                <a:tc>
                  <a:txBody>
                    <a:bodyPr/>
                    <a:lstStyle/>
                    <a:p>
                      <a:endParaRPr lang="en-GB"/>
                    </a:p>
                  </a:txBody>
                  <a:tcPr marL="68580" marR="68580" marT="0" marB="0">
                    <a:solidFill>
                      <a:schemeClr val="bg1"/>
                    </a:solidFill>
                  </a:tcPr>
                </a:tc>
                <a:tc>
                  <a:txBody>
                    <a:bodyPr/>
                    <a:lstStyle/>
                    <a:p>
                      <a:endParaRPr lang="en-GB" dirty="0"/>
                    </a:p>
                  </a:txBody>
                  <a:tcPr marL="68580" marR="68580" marT="0" marB="0">
                    <a:solidFill>
                      <a:schemeClr val="bg1"/>
                    </a:solidFill>
                  </a:tcPr>
                </a:tc>
                <a:tc>
                  <a:txBody>
                    <a:bodyPr/>
                    <a:lstStyle/>
                    <a:p>
                      <a:endParaRPr lang="en-GB" dirty="0"/>
                    </a:p>
                  </a:txBody>
                  <a:tcPr marL="68580" marR="68580" marT="0" marB="0">
                    <a:solidFill>
                      <a:schemeClr val="bg1"/>
                    </a:solidFill>
                  </a:tcPr>
                </a:tc>
                <a:tc>
                  <a:txBody>
                    <a:bodyPr/>
                    <a:lstStyle/>
                    <a:p>
                      <a:pPr algn="l">
                        <a:lnSpc>
                          <a:spcPct val="107000"/>
                        </a:lnSpc>
                        <a:spcAft>
                          <a:spcPts val="800"/>
                        </a:spcAft>
                      </a:pP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260539276"/>
                  </a:ext>
                </a:extLst>
              </a:tr>
            </a:tbl>
          </a:graphicData>
        </a:graphic>
      </p:graphicFrame>
      <p:sp>
        <p:nvSpPr>
          <p:cNvPr id="5" name="TextBox 4">
            <a:extLst>
              <a:ext uri="{FF2B5EF4-FFF2-40B4-BE49-F238E27FC236}">
                <a16:creationId xmlns:a16="http://schemas.microsoft.com/office/drawing/2014/main" id="{48121E94-1670-42D5-8E71-7790ED435645}"/>
              </a:ext>
            </a:extLst>
          </p:cNvPr>
          <p:cNvSpPr txBox="1"/>
          <p:nvPr/>
        </p:nvSpPr>
        <p:spPr>
          <a:xfrm>
            <a:off x="534186" y="5672361"/>
            <a:ext cx="11123628" cy="461665"/>
          </a:xfrm>
          <a:prstGeom prst="rect">
            <a:avLst/>
          </a:prstGeom>
          <a:noFill/>
        </p:spPr>
        <p:txBody>
          <a:bodyPr wrap="square" rtlCol="0">
            <a:spAutoFit/>
          </a:bodyPr>
          <a:lstStyle/>
          <a:p>
            <a:pPr algn="ctr"/>
            <a:r>
              <a:rPr lang="en-GB" sz="2400" b="1" dirty="0"/>
              <a:t>The majority of students will choose and study 3 subjects plus the WBQ</a:t>
            </a:r>
          </a:p>
        </p:txBody>
      </p:sp>
    </p:spTree>
    <p:extLst>
      <p:ext uri="{BB962C8B-B14F-4D97-AF65-F5344CB8AC3E}">
        <p14:creationId xmlns:p14="http://schemas.microsoft.com/office/powerpoint/2010/main" val="109567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20F3B-0B06-436E-8322-0E3CE36ED306}"/>
              </a:ext>
            </a:extLst>
          </p:cNvPr>
          <p:cNvSpPr>
            <a:spLocks noGrp="1"/>
          </p:cNvSpPr>
          <p:nvPr>
            <p:ph type="ctrTitle"/>
          </p:nvPr>
        </p:nvSpPr>
        <p:spPr>
          <a:xfrm>
            <a:off x="1028007" y="758951"/>
            <a:ext cx="10388138" cy="3566160"/>
          </a:xfrm>
        </p:spPr>
        <p:txBody>
          <a:bodyPr/>
          <a:lstStyle/>
          <a:p>
            <a:r>
              <a:rPr lang="en-GB" dirty="0"/>
              <a:t>Life in the 6</a:t>
            </a:r>
            <a:r>
              <a:rPr lang="en-GB" baseline="30000" dirty="0"/>
              <a:t>th</a:t>
            </a:r>
            <a:r>
              <a:rPr lang="en-GB" dirty="0"/>
              <a:t> form / </a:t>
            </a:r>
            <a:r>
              <a:rPr lang="en-GB" i="1" dirty="0" err="1"/>
              <a:t>Bywyd</a:t>
            </a:r>
            <a:r>
              <a:rPr lang="en-GB" i="1" dirty="0"/>
              <a:t> </a:t>
            </a:r>
            <a:r>
              <a:rPr lang="en-GB" i="1" dirty="0" err="1"/>
              <a:t>yn</a:t>
            </a:r>
            <a:r>
              <a:rPr lang="en-GB" i="1" dirty="0"/>
              <a:t> y 6ed </a:t>
            </a:r>
            <a:r>
              <a:rPr lang="en-GB" i="1" dirty="0" err="1"/>
              <a:t>ddosbarth</a:t>
            </a:r>
            <a:endParaRPr lang="en-GB" i="1" dirty="0"/>
          </a:p>
        </p:txBody>
      </p:sp>
      <p:pic>
        <p:nvPicPr>
          <p:cNvPr id="5" name="Picture 4">
            <a:extLst>
              <a:ext uri="{FF2B5EF4-FFF2-40B4-BE49-F238E27FC236}">
                <a16:creationId xmlns:a16="http://schemas.microsoft.com/office/drawing/2014/main" id="{644033A3-6C52-4EBB-BE8F-EDF9A71BBC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574"/>
            <a:ext cx="1543051" cy="1543051"/>
          </a:xfrm>
          <a:prstGeom prst="rect">
            <a:avLst/>
          </a:prstGeom>
        </p:spPr>
      </p:pic>
    </p:spTree>
    <p:extLst>
      <p:ext uri="{BB962C8B-B14F-4D97-AF65-F5344CB8AC3E}">
        <p14:creationId xmlns:p14="http://schemas.microsoft.com/office/powerpoint/2010/main" val="2815314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normAutofit/>
          </a:bodyPr>
          <a:lstStyle/>
          <a:p>
            <a:r>
              <a:rPr lang="en-GB" sz="4400" dirty="0"/>
              <a:t>What is different about being in Sixth Form?</a:t>
            </a:r>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idx="1"/>
          </p:nvPr>
        </p:nvSpPr>
        <p:spPr>
          <a:xfrm>
            <a:off x="1117600" y="1737360"/>
            <a:ext cx="10038079" cy="4530918"/>
          </a:xfrm>
        </p:spPr>
        <p:txBody>
          <a:bodyPr>
            <a:normAutofit/>
          </a:bodyPr>
          <a:lstStyle/>
          <a:p>
            <a:pPr>
              <a:buFont typeface="Arial" panose="020B0604020202020204" pitchFamily="34" charset="0"/>
              <a:buChar char="•"/>
            </a:pPr>
            <a:r>
              <a:rPr lang="en-GB" dirty="0">
                <a:latin typeface="+mj-lt"/>
              </a:rPr>
              <a:t> </a:t>
            </a:r>
            <a:r>
              <a:rPr lang="en-GB" sz="2800" dirty="0">
                <a:latin typeface="+mj-lt"/>
              </a:rPr>
              <a:t>Students register themselves into and out of school by using their fingerprint or a code</a:t>
            </a:r>
          </a:p>
          <a:p>
            <a:pPr>
              <a:buFont typeface="Arial" panose="020B0604020202020204" pitchFamily="34" charset="0"/>
              <a:buChar char="•"/>
            </a:pPr>
            <a:r>
              <a:rPr lang="en-GB" sz="2800" dirty="0">
                <a:latin typeface="+mj-lt"/>
              </a:rPr>
              <a:t> Students can leave the school site if they have a non-contact lesson</a:t>
            </a:r>
          </a:p>
          <a:p>
            <a:pPr>
              <a:buFont typeface="Arial" panose="020B0604020202020204" pitchFamily="34" charset="0"/>
              <a:buChar char="•"/>
            </a:pPr>
            <a:r>
              <a:rPr lang="en-GB" sz="2800" dirty="0">
                <a:latin typeface="+mj-lt"/>
              </a:rPr>
              <a:t> Students have an appointed learning mentor</a:t>
            </a:r>
          </a:p>
          <a:p>
            <a:pPr>
              <a:buFont typeface="Arial" panose="020B0604020202020204" pitchFamily="34" charset="0"/>
              <a:buChar char="•"/>
            </a:pPr>
            <a:r>
              <a:rPr lang="en-GB" sz="2800" dirty="0">
                <a:latin typeface="+mj-lt"/>
              </a:rPr>
              <a:t> Students do not have a full timetable of lessons</a:t>
            </a:r>
          </a:p>
          <a:p>
            <a:pPr>
              <a:buFont typeface="Arial" panose="020B0604020202020204" pitchFamily="34" charset="0"/>
              <a:buChar char="•"/>
            </a:pPr>
            <a:r>
              <a:rPr lang="en-GB" sz="2800" dirty="0">
                <a:latin typeface="+mj-lt"/>
              </a:rPr>
              <a:t> During tutor time, break and lunch the Sixth form team are available in the Sixth Form Centre</a:t>
            </a:r>
          </a:p>
          <a:p>
            <a:pPr>
              <a:buFont typeface="Arial" panose="020B0604020202020204" pitchFamily="34" charset="0"/>
              <a:buChar char="•"/>
            </a:pPr>
            <a:r>
              <a:rPr lang="en-GB" sz="2800" dirty="0">
                <a:latin typeface="+mj-lt"/>
              </a:rPr>
              <a:t> The Sixth form have their own building which is open from 8am to 6pm most days</a:t>
            </a:r>
          </a:p>
          <a:p>
            <a:pPr marL="0" indent="0">
              <a:buNone/>
            </a:pPr>
            <a:endParaRPr lang="en-GB" sz="2800" dirty="0">
              <a:latin typeface="+mj-lt"/>
            </a:endParaRPr>
          </a:p>
          <a:p>
            <a:pPr>
              <a:buFont typeface="Arial" panose="020B0604020202020204" pitchFamily="34" charset="0"/>
              <a:buChar char="•"/>
            </a:pPr>
            <a:endParaRPr lang="en-GB" dirty="0">
              <a:latin typeface="+mj-lt"/>
            </a:endParaRPr>
          </a:p>
          <a:p>
            <a:endParaRPr lang="en-GB" dirty="0"/>
          </a:p>
          <a:p>
            <a:endParaRPr lang="en-GB" dirty="0"/>
          </a:p>
        </p:txBody>
      </p:sp>
    </p:spTree>
    <p:extLst>
      <p:ext uri="{BB962C8B-B14F-4D97-AF65-F5344CB8AC3E}">
        <p14:creationId xmlns:p14="http://schemas.microsoft.com/office/powerpoint/2010/main" val="2937013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normAutofit/>
          </a:bodyPr>
          <a:lstStyle/>
          <a:p>
            <a:r>
              <a:rPr lang="en-GB" sz="4400" dirty="0"/>
              <a:t>What is different about being in Sixth Form?</a:t>
            </a:r>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idx="1"/>
          </p:nvPr>
        </p:nvSpPr>
        <p:spPr>
          <a:xfrm>
            <a:off x="1117600" y="1737360"/>
            <a:ext cx="10038079" cy="4530918"/>
          </a:xfrm>
        </p:spPr>
        <p:txBody>
          <a:bodyPr>
            <a:normAutofit/>
          </a:bodyPr>
          <a:lstStyle/>
          <a:p>
            <a:pPr>
              <a:buFont typeface="Arial" panose="020B0604020202020204" pitchFamily="34" charset="0"/>
              <a:buChar char="•"/>
            </a:pPr>
            <a:r>
              <a:rPr lang="en-GB" sz="2400" dirty="0">
                <a:latin typeface="+mj-lt"/>
              </a:rPr>
              <a:t> Students can use their mobile phones in the Sixth Form Building </a:t>
            </a:r>
          </a:p>
          <a:p>
            <a:pPr>
              <a:buFont typeface="Arial" panose="020B0604020202020204" pitchFamily="34" charset="0"/>
              <a:buChar char="•"/>
            </a:pPr>
            <a:r>
              <a:rPr lang="en-GB" sz="2400" dirty="0">
                <a:latin typeface="+mj-lt"/>
              </a:rPr>
              <a:t> Coffee machine</a:t>
            </a:r>
          </a:p>
          <a:p>
            <a:pPr>
              <a:buFont typeface="Arial" panose="020B0604020202020204" pitchFamily="34" charset="0"/>
              <a:buChar char="•"/>
            </a:pPr>
            <a:r>
              <a:rPr lang="en-GB" sz="2400" dirty="0">
                <a:latin typeface="+mj-lt"/>
              </a:rPr>
              <a:t> The Sixth Form car park is on </a:t>
            </a:r>
            <a:r>
              <a:rPr lang="en-GB" sz="2400" dirty="0" err="1">
                <a:latin typeface="+mj-lt"/>
              </a:rPr>
              <a:t>Cefn</a:t>
            </a:r>
            <a:r>
              <a:rPr lang="en-GB" sz="2400" dirty="0">
                <a:latin typeface="+mj-lt"/>
              </a:rPr>
              <a:t> </a:t>
            </a:r>
            <a:r>
              <a:rPr lang="en-GB" sz="2400" dirty="0" err="1">
                <a:latin typeface="+mj-lt"/>
              </a:rPr>
              <a:t>Llan</a:t>
            </a:r>
            <a:endParaRPr lang="en-GB" sz="2400" dirty="0">
              <a:latin typeface="+mj-lt"/>
            </a:endParaRPr>
          </a:p>
          <a:p>
            <a:pPr>
              <a:buFont typeface="Arial" panose="020B0604020202020204" pitchFamily="34" charset="0"/>
              <a:buChar char="•"/>
            </a:pPr>
            <a:r>
              <a:rPr lang="en-GB" sz="2400" dirty="0">
                <a:latin typeface="+mj-lt"/>
              </a:rPr>
              <a:t> Information and opportunities are sent by email to students and parents (via parent mail)</a:t>
            </a:r>
          </a:p>
          <a:p>
            <a:pPr>
              <a:buFont typeface="Arial" panose="020B0604020202020204" pitchFamily="34" charset="0"/>
              <a:buChar char="•"/>
            </a:pPr>
            <a:r>
              <a:rPr lang="en-GB" sz="2400" dirty="0">
                <a:latin typeface="+mj-lt"/>
              </a:rPr>
              <a:t> Sixth form students are role models and are involved in the life of the school through leadership and enrichment activities</a:t>
            </a:r>
          </a:p>
          <a:p>
            <a:pPr>
              <a:buFont typeface="Arial" panose="020B0604020202020204" pitchFamily="34" charset="0"/>
              <a:buChar char="•"/>
            </a:pPr>
            <a:r>
              <a:rPr lang="en-GB" sz="2400" dirty="0">
                <a:latin typeface="+mj-lt"/>
              </a:rPr>
              <a:t> </a:t>
            </a:r>
            <a:r>
              <a:rPr lang="en-GB" sz="2400" dirty="0" err="1">
                <a:latin typeface="+mj-lt"/>
              </a:rPr>
              <a:t>Unifrog</a:t>
            </a:r>
            <a:r>
              <a:rPr lang="en-GB" sz="2400" dirty="0">
                <a:latin typeface="+mj-lt"/>
              </a:rPr>
              <a:t> – careers and destination platform </a:t>
            </a:r>
          </a:p>
          <a:p>
            <a:pPr>
              <a:buFont typeface="Arial" panose="020B0604020202020204" pitchFamily="34" charset="0"/>
              <a:buChar char="•"/>
            </a:pPr>
            <a:r>
              <a:rPr lang="en-GB" sz="2400" dirty="0">
                <a:latin typeface="+mj-lt"/>
              </a:rPr>
              <a:t>VESPA system is used to support the transition from GCSEs to A levels</a:t>
            </a:r>
          </a:p>
          <a:p>
            <a:pPr>
              <a:buFont typeface="Arial" panose="020B0604020202020204" pitchFamily="34" charset="0"/>
              <a:buChar char="•"/>
            </a:pPr>
            <a:endParaRPr lang="en-GB" dirty="0">
              <a:latin typeface="+mj-lt"/>
            </a:endParaRPr>
          </a:p>
          <a:p>
            <a:pPr>
              <a:buFont typeface="Arial" panose="020B0604020202020204" pitchFamily="34" charset="0"/>
              <a:buChar char="•"/>
            </a:pPr>
            <a:endParaRPr lang="en-GB" dirty="0">
              <a:latin typeface="+mj-lt"/>
            </a:endParaRPr>
          </a:p>
          <a:p>
            <a:endParaRPr lang="en-GB" dirty="0"/>
          </a:p>
          <a:p>
            <a:endParaRPr lang="en-GB" dirty="0"/>
          </a:p>
        </p:txBody>
      </p:sp>
    </p:spTree>
    <p:extLst>
      <p:ext uri="{BB962C8B-B14F-4D97-AF65-F5344CB8AC3E}">
        <p14:creationId xmlns:p14="http://schemas.microsoft.com/office/powerpoint/2010/main" val="4277633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normAutofit/>
          </a:bodyPr>
          <a:lstStyle/>
          <a:p>
            <a:r>
              <a:rPr lang="en-GB" sz="4400" dirty="0"/>
              <a:t>However some things remain the same!</a:t>
            </a:r>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idx="1"/>
          </p:nvPr>
        </p:nvSpPr>
        <p:spPr>
          <a:xfrm>
            <a:off x="1097279" y="2023964"/>
            <a:ext cx="10058400" cy="4023360"/>
          </a:xfrm>
        </p:spPr>
        <p:txBody>
          <a:bodyPr>
            <a:normAutofit/>
          </a:bodyPr>
          <a:lstStyle/>
          <a:p>
            <a:pPr>
              <a:buFont typeface="Arial" panose="020B0604020202020204" pitchFamily="34" charset="0"/>
              <a:buChar char="•"/>
            </a:pPr>
            <a:r>
              <a:rPr lang="en-GB" dirty="0">
                <a:latin typeface="+mj-lt"/>
              </a:rPr>
              <a:t> </a:t>
            </a:r>
            <a:r>
              <a:rPr lang="en-GB" sz="2800" dirty="0">
                <a:latin typeface="+mj-lt"/>
              </a:rPr>
              <a:t>Uniform </a:t>
            </a:r>
          </a:p>
          <a:p>
            <a:pPr>
              <a:buFont typeface="Arial" panose="020B0604020202020204" pitchFamily="34" charset="0"/>
              <a:buChar char="•"/>
            </a:pPr>
            <a:r>
              <a:rPr lang="en-GB" sz="2800" dirty="0">
                <a:latin typeface="+mj-lt"/>
              </a:rPr>
              <a:t> Excellent attendance to lessons, work and behaviour</a:t>
            </a:r>
          </a:p>
          <a:p>
            <a:pPr>
              <a:buFont typeface="Arial" panose="020B0604020202020204" pitchFamily="34" charset="0"/>
              <a:buChar char="•"/>
            </a:pPr>
            <a:r>
              <a:rPr lang="en-GB" sz="2800" dirty="0">
                <a:latin typeface="+mj-lt"/>
              </a:rPr>
              <a:t> Attendance – pupils notify teachers, parents notify Mx Gallon</a:t>
            </a:r>
          </a:p>
          <a:p>
            <a:pPr>
              <a:buFont typeface="Arial" panose="020B0604020202020204" pitchFamily="34" charset="0"/>
              <a:buChar char="•"/>
            </a:pPr>
            <a:r>
              <a:rPr lang="en-GB" sz="2800" dirty="0">
                <a:latin typeface="+mj-lt"/>
              </a:rPr>
              <a:t> Assembly – VESPA, Current affairs</a:t>
            </a:r>
          </a:p>
          <a:p>
            <a:pPr>
              <a:buFont typeface="Arial" panose="020B0604020202020204" pitchFamily="34" charset="0"/>
              <a:buChar char="•"/>
            </a:pPr>
            <a:r>
              <a:rPr lang="en-GB" sz="2800" dirty="0">
                <a:latin typeface="+mj-lt"/>
              </a:rPr>
              <a:t> PSHE  </a:t>
            </a:r>
          </a:p>
          <a:p>
            <a:pPr>
              <a:buFont typeface="Arial" panose="020B0604020202020204" pitchFamily="34" charset="0"/>
              <a:buChar char="•"/>
            </a:pPr>
            <a:endParaRPr lang="en-GB" dirty="0">
              <a:latin typeface="+mj-lt"/>
            </a:endParaRPr>
          </a:p>
          <a:p>
            <a:endParaRPr lang="en-GB" dirty="0"/>
          </a:p>
          <a:p>
            <a:endParaRPr lang="en-GB" dirty="0"/>
          </a:p>
        </p:txBody>
      </p:sp>
    </p:spTree>
    <p:extLst>
      <p:ext uri="{BB962C8B-B14F-4D97-AF65-F5344CB8AC3E}">
        <p14:creationId xmlns:p14="http://schemas.microsoft.com/office/powerpoint/2010/main" val="3481157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normAutofit/>
          </a:bodyPr>
          <a:lstStyle/>
          <a:p>
            <a:r>
              <a:rPr lang="en-GB" sz="4400" dirty="0"/>
              <a:t>Entry into Sixth Form</a:t>
            </a:r>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idx="1"/>
          </p:nvPr>
        </p:nvSpPr>
        <p:spPr/>
        <p:txBody>
          <a:bodyPr>
            <a:normAutofit fontScale="92500"/>
          </a:bodyPr>
          <a:lstStyle/>
          <a:p>
            <a:pPr>
              <a:buFont typeface="Arial" panose="020B0604020202020204" pitchFamily="34" charset="0"/>
              <a:buChar char="•"/>
            </a:pPr>
            <a:r>
              <a:rPr lang="en-GB" dirty="0">
                <a:latin typeface="+mj-lt"/>
              </a:rPr>
              <a:t> </a:t>
            </a:r>
            <a:r>
              <a:rPr lang="en-GB" sz="2800" dirty="0">
                <a:latin typeface="+mj-lt"/>
              </a:rPr>
              <a:t>5 GCSEs grades A*- C (or GCSE equivalent </a:t>
            </a:r>
            <a:r>
              <a:rPr lang="en-GB" sz="2800" dirty="0" err="1">
                <a:latin typeface="+mj-lt"/>
              </a:rPr>
              <a:t>e.g.BTEC</a:t>
            </a:r>
            <a:r>
              <a:rPr lang="en-GB" sz="2800" dirty="0">
                <a:latin typeface="+mj-lt"/>
              </a:rPr>
              <a:t>) preferably including English and Maths</a:t>
            </a:r>
          </a:p>
          <a:p>
            <a:pPr>
              <a:buFont typeface="Arial" panose="020B0604020202020204" pitchFamily="34" charset="0"/>
              <a:buChar char="•"/>
            </a:pPr>
            <a:r>
              <a:rPr lang="en-GB" sz="2800" dirty="0">
                <a:latin typeface="+mj-lt"/>
              </a:rPr>
              <a:t> Some subjects have B or A grade entry requirements (see Option Book) </a:t>
            </a:r>
          </a:p>
          <a:p>
            <a:pPr>
              <a:buFont typeface="Arial" panose="020B0604020202020204" pitchFamily="34" charset="0"/>
              <a:buChar char="•"/>
            </a:pPr>
            <a:r>
              <a:rPr lang="en-GB" sz="2800" dirty="0">
                <a:latin typeface="+mj-lt"/>
              </a:rPr>
              <a:t> Results Day is on Thursday 26</a:t>
            </a:r>
            <a:r>
              <a:rPr lang="en-GB" sz="2800" baseline="30000" dirty="0">
                <a:latin typeface="+mj-lt"/>
              </a:rPr>
              <a:t>th</a:t>
            </a:r>
            <a:r>
              <a:rPr lang="en-GB" sz="2800" dirty="0">
                <a:latin typeface="+mj-lt"/>
              </a:rPr>
              <a:t> August. Staff will be present and available to advise students </a:t>
            </a:r>
          </a:p>
          <a:p>
            <a:pPr>
              <a:buFont typeface="Arial" panose="020B0604020202020204" pitchFamily="34" charset="0"/>
              <a:buChar char="•"/>
            </a:pPr>
            <a:r>
              <a:rPr lang="en-GB" sz="2800" dirty="0">
                <a:latin typeface="+mj-lt"/>
              </a:rPr>
              <a:t>Enrolment Days. An appointment with one of the Sixth Form Team or Senior Leadership Team to discuss the selection of options and to complete all paperwork. These days will be held during the last week of August.</a:t>
            </a:r>
          </a:p>
          <a:p>
            <a:endParaRPr lang="en-GB" dirty="0"/>
          </a:p>
          <a:p>
            <a:endParaRPr lang="en-GB" dirty="0"/>
          </a:p>
        </p:txBody>
      </p:sp>
    </p:spTree>
    <p:extLst>
      <p:ext uri="{BB962C8B-B14F-4D97-AF65-F5344CB8AC3E}">
        <p14:creationId xmlns:p14="http://schemas.microsoft.com/office/powerpoint/2010/main" val="1383220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20F3B-0B06-436E-8322-0E3CE36ED306}"/>
              </a:ext>
            </a:extLst>
          </p:cNvPr>
          <p:cNvSpPr>
            <a:spLocks noGrp="1"/>
          </p:cNvSpPr>
          <p:nvPr>
            <p:ph type="ctrTitle"/>
          </p:nvPr>
        </p:nvSpPr>
        <p:spPr>
          <a:xfrm>
            <a:off x="1028007" y="758951"/>
            <a:ext cx="10388138" cy="3566160"/>
          </a:xfrm>
        </p:spPr>
        <p:txBody>
          <a:bodyPr/>
          <a:lstStyle/>
          <a:p>
            <a:r>
              <a:rPr lang="en-GB" dirty="0"/>
              <a:t>Sixth Form Open Evening </a:t>
            </a:r>
            <a:r>
              <a:rPr lang="en-GB" i="1" dirty="0" err="1"/>
              <a:t>Noson</a:t>
            </a:r>
            <a:r>
              <a:rPr lang="en-GB" i="1" dirty="0"/>
              <a:t> </a:t>
            </a:r>
            <a:r>
              <a:rPr lang="en-GB" i="1" dirty="0" err="1"/>
              <a:t>Agored</a:t>
            </a:r>
            <a:r>
              <a:rPr lang="en-GB" i="1" dirty="0"/>
              <a:t> 6ed </a:t>
            </a:r>
            <a:r>
              <a:rPr lang="en-GB" i="1" dirty="0" err="1"/>
              <a:t>Ddosbarth</a:t>
            </a:r>
            <a:endParaRPr lang="en-GB" i="1" dirty="0"/>
          </a:p>
        </p:txBody>
      </p:sp>
      <p:pic>
        <p:nvPicPr>
          <p:cNvPr id="5" name="Picture 4">
            <a:extLst>
              <a:ext uri="{FF2B5EF4-FFF2-40B4-BE49-F238E27FC236}">
                <a16:creationId xmlns:a16="http://schemas.microsoft.com/office/drawing/2014/main" id="{644033A3-6C52-4EBB-BE8F-EDF9A71BBC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574"/>
            <a:ext cx="1543051" cy="1543051"/>
          </a:xfrm>
          <a:prstGeom prst="rect">
            <a:avLst/>
          </a:prstGeom>
        </p:spPr>
      </p:pic>
    </p:spTree>
    <p:extLst>
      <p:ext uri="{BB962C8B-B14F-4D97-AF65-F5344CB8AC3E}">
        <p14:creationId xmlns:p14="http://schemas.microsoft.com/office/powerpoint/2010/main" val="1188300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p:txBody>
          <a:bodyPr>
            <a:normAutofit/>
          </a:bodyPr>
          <a:lstStyle/>
          <a:p>
            <a:r>
              <a:rPr lang="en-GB" sz="4400" dirty="0"/>
              <a:t>Studying/</a:t>
            </a:r>
            <a:r>
              <a:rPr lang="en-GB" sz="4400" i="1" dirty="0" err="1"/>
              <a:t>Astudio</a:t>
            </a:r>
            <a:endParaRPr lang="en-GB" sz="4400" i="1" dirty="0"/>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sz="half" idx="1"/>
          </p:nvPr>
        </p:nvSpPr>
        <p:spPr/>
        <p:txBody>
          <a:bodyPr numCol="1">
            <a:normAutofit/>
          </a:bodyPr>
          <a:lstStyle/>
          <a:p>
            <a:pPr>
              <a:buFont typeface="Arial" panose="020B0604020202020204" pitchFamily="34" charset="0"/>
              <a:buChar char="•"/>
            </a:pPr>
            <a:r>
              <a:rPr lang="en-GB" dirty="0">
                <a:latin typeface="+mj-lt"/>
              </a:rPr>
              <a:t> </a:t>
            </a:r>
            <a:r>
              <a:rPr lang="en-GB" sz="2400" dirty="0">
                <a:latin typeface="+mj-lt"/>
              </a:rPr>
              <a:t>3/4 subjects and the WBQ are selected in year 12</a:t>
            </a:r>
          </a:p>
          <a:p>
            <a:pPr>
              <a:buFont typeface="Arial" panose="020B0604020202020204" pitchFamily="34" charset="0"/>
              <a:buChar char="•"/>
            </a:pPr>
            <a:r>
              <a:rPr lang="en-GB" sz="2400" dirty="0">
                <a:latin typeface="+mj-lt"/>
              </a:rPr>
              <a:t> Currently 4 lessons per cycle (100 minutes) in Year 12 and 5 in Year 13 </a:t>
            </a:r>
          </a:p>
          <a:p>
            <a:pPr>
              <a:buFont typeface="Arial" panose="020B0604020202020204" pitchFamily="34" charset="0"/>
              <a:buChar char="•"/>
            </a:pPr>
            <a:r>
              <a:rPr lang="en-GB" sz="2400" dirty="0">
                <a:latin typeface="+mj-lt"/>
              </a:rPr>
              <a:t>Hard work, commitment, drive, independent learners beyond the curriculum</a:t>
            </a:r>
          </a:p>
          <a:p>
            <a:pPr>
              <a:buFont typeface="Arial" panose="020B0604020202020204" pitchFamily="34" charset="0"/>
              <a:buChar char="•"/>
            </a:pPr>
            <a:r>
              <a:rPr lang="en-GB" sz="2400" dirty="0">
                <a:latin typeface="+mj-lt"/>
              </a:rPr>
              <a:t> Collaboration and a positive attitude</a:t>
            </a:r>
            <a:endParaRPr lang="en-GB" sz="2400" dirty="0"/>
          </a:p>
          <a:p>
            <a:endParaRPr lang="en-GB" dirty="0"/>
          </a:p>
        </p:txBody>
      </p:sp>
      <p:sp>
        <p:nvSpPr>
          <p:cNvPr id="3" name="Content Placeholder 2">
            <a:extLst>
              <a:ext uri="{FF2B5EF4-FFF2-40B4-BE49-F238E27FC236}">
                <a16:creationId xmlns:a16="http://schemas.microsoft.com/office/drawing/2014/main" id="{C4F34C66-4D7F-469B-9203-56BE3FA09DCA}"/>
              </a:ext>
            </a:extLst>
          </p:cNvPr>
          <p:cNvSpPr>
            <a:spLocks noGrp="1"/>
          </p:cNvSpPr>
          <p:nvPr>
            <p:ph sz="half" idx="2"/>
          </p:nvPr>
        </p:nvSpPr>
        <p:spPr/>
        <p:txBody>
          <a:bodyPr>
            <a:normAutofit/>
          </a:bodyPr>
          <a:lstStyle/>
          <a:p>
            <a:pPr>
              <a:buFont typeface="Arial" panose="020B0604020202020204" pitchFamily="34" charset="0"/>
              <a:buChar char="•"/>
            </a:pPr>
            <a:r>
              <a:rPr lang="en-GB" sz="2400" i="1" dirty="0"/>
              <a:t>3/4 </a:t>
            </a:r>
            <a:r>
              <a:rPr lang="en-GB" sz="2400" i="1" dirty="0" err="1"/>
              <a:t>pwnc</a:t>
            </a:r>
            <a:r>
              <a:rPr lang="en-GB" sz="2400" i="1" dirty="0"/>
              <a:t> </a:t>
            </a:r>
            <a:r>
              <a:rPr lang="en-GB" sz="2400" i="1" dirty="0" err="1"/>
              <a:t>a’r</a:t>
            </a:r>
            <a:r>
              <a:rPr lang="en-GB" sz="2400" i="1" dirty="0"/>
              <a:t> </a:t>
            </a:r>
            <a:r>
              <a:rPr lang="en-GB" sz="2400" i="1" dirty="0" err="1"/>
              <a:t>Bagaloriaeth</a:t>
            </a:r>
            <a:r>
              <a:rPr lang="en-GB" sz="2400" i="1" dirty="0"/>
              <a:t> </a:t>
            </a:r>
            <a:r>
              <a:rPr lang="en-GB" sz="2400" i="1" dirty="0" err="1"/>
              <a:t>Cymraeg</a:t>
            </a:r>
            <a:r>
              <a:rPr lang="en-GB" sz="2400" i="1" dirty="0"/>
              <a:t> </a:t>
            </a:r>
            <a:r>
              <a:rPr lang="en-GB" sz="2400" i="1" dirty="0" err="1"/>
              <a:t>ym</a:t>
            </a:r>
            <a:r>
              <a:rPr lang="en-GB" sz="2400" i="1" dirty="0"/>
              <a:t> </a:t>
            </a:r>
            <a:r>
              <a:rPr lang="en-GB" sz="2400" i="1" dirty="0" err="1"/>
              <a:t>mlwyddyn</a:t>
            </a:r>
            <a:r>
              <a:rPr lang="en-GB" sz="2400" i="1" dirty="0"/>
              <a:t> 12</a:t>
            </a:r>
          </a:p>
          <a:p>
            <a:pPr>
              <a:buFont typeface="Arial" panose="020B0604020202020204" pitchFamily="34" charset="0"/>
              <a:buChar char="•"/>
            </a:pPr>
            <a:r>
              <a:rPr lang="en-GB" sz="2400" i="1" dirty="0"/>
              <a:t> </a:t>
            </a:r>
            <a:r>
              <a:rPr lang="en-GB" sz="2400" i="1" dirty="0" err="1"/>
              <a:t>Ar</a:t>
            </a:r>
            <a:r>
              <a:rPr lang="en-GB" sz="2400" i="1" dirty="0"/>
              <a:t> </a:t>
            </a:r>
            <a:r>
              <a:rPr lang="en-GB" sz="2400" i="1" dirty="0" err="1"/>
              <a:t>hyn</a:t>
            </a:r>
            <a:r>
              <a:rPr lang="en-GB" sz="2400" i="1" dirty="0"/>
              <a:t> o </a:t>
            </a:r>
            <a:r>
              <a:rPr lang="en-GB" sz="2400" i="1" dirty="0" err="1"/>
              <a:t>bryd</a:t>
            </a:r>
            <a:r>
              <a:rPr lang="en-GB" sz="2400" i="1" dirty="0"/>
              <a:t>, 4 </a:t>
            </a:r>
            <a:r>
              <a:rPr lang="en-GB" sz="2400" i="1" dirty="0" err="1"/>
              <a:t>gwers</a:t>
            </a:r>
            <a:r>
              <a:rPr lang="en-GB" sz="2400" i="1" dirty="0"/>
              <a:t> </a:t>
            </a:r>
            <a:r>
              <a:rPr lang="en-GB" sz="2400" i="1" dirty="0" err="1"/>
              <a:t>ym</a:t>
            </a:r>
            <a:r>
              <a:rPr lang="en-GB" sz="2400" i="1" dirty="0"/>
              <a:t> </a:t>
            </a:r>
            <a:r>
              <a:rPr lang="en-GB" sz="2400" i="1" dirty="0" err="1"/>
              <a:t>mlwyddyn</a:t>
            </a:r>
            <a:r>
              <a:rPr lang="en-GB" sz="2400" i="1" dirty="0"/>
              <a:t> 12, 5 </a:t>
            </a:r>
            <a:r>
              <a:rPr lang="en-GB" sz="2400" i="1" dirty="0" err="1"/>
              <a:t>ym</a:t>
            </a:r>
            <a:r>
              <a:rPr lang="en-GB" sz="2400" i="1" dirty="0"/>
              <a:t> </a:t>
            </a:r>
            <a:r>
              <a:rPr lang="en-GB" sz="2400" i="1" dirty="0" err="1"/>
              <a:t>mlwyddyn</a:t>
            </a:r>
            <a:r>
              <a:rPr lang="en-GB" sz="2400" i="1" dirty="0"/>
              <a:t> 13</a:t>
            </a:r>
          </a:p>
          <a:p>
            <a:pPr>
              <a:buFont typeface="Arial" panose="020B0604020202020204" pitchFamily="34" charset="0"/>
              <a:buChar char="•"/>
            </a:pPr>
            <a:r>
              <a:rPr lang="en-GB" sz="2400" i="1" dirty="0"/>
              <a:t> Gwaith </a:t>
            </a:r>
            <a:r>
              <a:rPr lang="en-GB" sz="2400" i="1" dirty="0" err="1"/>
              <a:t>caled</a:t>
            </a:r>
            <a:r>
              <a:rPr lang="en-GB" sz="2400" i="1" dirty="0"/>
              <a:t>, </a:t>
            </a:r>
            <a:r>
              <a:rPr lang="en-GB" sz="2400" i="1" dirty="0" err="1"/>
              <a:t>ymrwymiad</a:t>
            </a:r>
            <a:r>
              <a:rPr lang="en-GB" sz="2400" i="1" dirty="0"/>
              <a:t>, </a:t>
            </a:r>
            <a:r>
              <a:rPr lang="en-GB" sz="2400" i="1" dirty="0" err="1"/>
              <a:t>dysgwyr</a:t>
            </a:r>
            <a:r>
              <a:rPr lang="en-GB" sz="2400" i="1" dirty="0"/>
              <a:t> </a:t>
            </a:r>
            <a:r>
              <a:rPr lang="en-GB" sz="2400" i="1" dirty="0" err="1"/>
              <a:t>annibynol</a:t>
            </a:r>
            <a:r>
              <a:rPr lang="en-GB" sz="2400" i="1" dirty="0"/>
              <a:t> </a:t>
            </a:r>
            <a:r>
              <a:rPr lang="en-GB" sz="2400" i="1" dirty="0" err="1"/>
              <a:t>tu</a:t>
            </a:r>
            <a:r>
              <a:rPr lang="en-GB" sz="2400" i="1" dirty="0"/>
              <a:t> </a:t>
            </a:r>
            <a:r>
              <a:rPr lang="en-GB" sz="2400" i="1" dirty="0" err="1"/>
              <a:t>hwnt</a:t>
            </a:r>
            <a:r>
              <a:rPr lang="en-GB" sz="2400" i="1" dirty="0"/>
              <a:t> </a:t>
            </a:r>
            <a:r>
              <a:rPr lang="en-GB" sz="2400" i="1" dirty="0" err="1"/>
              <a:t>i’r</a:t>
            </a:r>
            <a:r>
              <a:rPr lang="en-GB" sz="2400" i="1" dirty="0"/>
              <a:t> </a:t>
            </a:r>
            <a:r>
              <a:rPr lang="en-GB" sz="2400" i="1" dirty="0" err="1"/>
              <a:t>cwricwlwm</a:t>
            </a:r>
            <a:endParaRPr lang="en-GB" sz="2400" i="1" dirty="0"/>
          </a:p>
          <a:p>
            <a:pPr>
              <a:buFont typeface="Arial" panose="020B0604020202020204" pitchFamily="34" charset="0"/>
              <a:buChar char="•"/>
            </a:pPr>
            <a:r>
              <a:rPr lang="en-GB" sz="2400" i="1" dirty="0"/>
              <a:t> </a:t>
            </a:r>
            <a:r>
              <a:rPr lang="en-GB" sz="2400" i="1" dirty="0" err="1"/>
              <a:t>Cydweithio</a:t>
            </a:r>
            <a:r>
              <a:rPr lang="en-GB" sz="2400" i="1" dirty="0"/>
              <a:t> ag </a:t>
            </a:r>
            <a:r>
              <a:rPr lang="en-GB" sz="2400" i="1" dirty="0" err="1"/>
              <a:t>agwedd</a:t>
            </a:r>
            <a:r>
              <a:rPr lang="en-GB" sz="2400" i="1" dirty="0"/>
              <a:t> </a:t>
            </a:r>
            <a:r>
              <a:rPr lang="en-GB" sz="2400" i="1" dirty="0" err="1"/>
              <a:t>positif</a:t>
            </a:r>
            <a:endParaRPr lang="en-GB" sz="2400" i="1" dirty="0"/>
          </a:p>
          <a:p>
            <a:endParaRPr lang="en-GB" dirty="0"/>
          </a:p>
        </p:txBody>
      </p:sp>
    </p:spTree>
    <p:extLst>
      <p:ext uri="{BB962C8B-B14F-4D97-AF65-F5344CB8AC3E}">
        <p14:creationId xmlns:p14="http://schemas.microsoft.com/office/powerpoint/2010/main" val="42608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p:txBody>
          <a:bodyPr>
            <a:normAutofit/>
          </a:bodyPr>
          <a:lstStyle/>
          <a:p>
            <a:r>
              <a:rPr lang="en-GB" sz="4400" dirty="0"/>
              <a:t>Enrichment and Leadership programmes/ </a:t>
            </a:r>
            <a:r>
              <a:rPr lang="en-GB" sz="4400" i="1" dirty="0" err="1"/>
              <a:t>Rhaglen</a:t>
            </a:r>
            <a:r>
              <a:rPr lang="en-GB" sz="4400" i="1" dirty="0"/>
              <a:t> </a:t>
            </a:r>
            <a:r>
              <a:rPr lang="en-GB" sz="4400" i="1" dirty="0" err="1"/>
              <a:t>Cyfoethogi</a:t>
            </a:r>
            <a:r>
              <a:rPr lang="en-GB" sz="4400" i="1" dirty="0"/>
              <a:t> ac </a:t>
            </a:r>
            <a:r>
              <a:rPr lang="en-GB" sz="4400" i="1" dirty="0" err="1"/>
              <a:t>Arweinyddiaeth</a:t>
            </a:r>
            <a:endParaRPr lang="en-GB" sz="4400" i="1" dirty="0"/>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sz="half" idx="1"/>
          </p:nvPr>
        </p:nvSpPr>
        <p:spPr/>
        <p:txBody>
          <a:bodyPr numCol="1">
            <a:normAutofit/>
          </a:bodyPr>
          <a:lstStyle/>
          <a:p>
            <a:pPr>
              <a:buFont typeface="Arial" panose="020B0604020202020204" pitchFamily="34" charset="0"/>
              <a:buChar char="•"/>
            </a:pPr>
            <a:r>
              <a:rPr lang="en-GB" dirty="0">
                <a:latin typeface="+mj-lt"/>
              </a:rPr>
              <a:t> Debate Group</a:t>
            </a:r>
          </a:p>
          <a:p>
            <a:pPr>
              <a:buFont typeface="Arial" panose="020B0604020202020204" pitchFamily="34" charset="0"/>
              <a:buChar char="•"/>
            </a:pPr>
            <a:r>
              <a:rPr lang="en-GB" dirty="0">
                <a:latin typeface="+mj-lt"/>
              </a:rPr>
              <a:t> Model UN Conference</a:t>
            </a:r>
          </a:p>
          <a:p>
            <a:pPr>
              <a:buFont typeface="Arial" panose="020B0604020202020204" pitchFamily="34" charset="0"/>
              <a:buChar char="•"/>
            </a:pPr>
            <a:r>
              <a:rPr lang="en-GB" dirty="0">
                <a:latin typeface="+mj-lt"/>
              </a:rPr>
              <a:t> Lectures at the university</a:t>
            </a:r>
          </a:p>
          <a:p>
            <a:pPr>
              <a:buFont typeface="Arial" panose="020B0604020202020204" pitchFamily="34" charset="0"/>
              <a:buChar char="•"/>
            </a:pPr>
            <a:r>
              <a:rPr lang="en-GB" dirty="0">
                <a:latin typeface="+mj-lt"/>
              </a:rPr>
              <a:t> Visits to universities</a:t>
            </a:r>
          </a:p>
          <a:p>
            <a:pPr>
              <a:buFont typeface="Arial" panose="020B0604020202020204" pitchFamily="34" charset="0"/>
              <a:buChar char="•"/>
            </a:pPr>
            <a:r>
              <a:rPr lang="en-GB" dirty="0">
                <a:latin typeface="+mj-lt"/>
              </a:rPr>
              <a:t> Community Participation</a:t>
            </a:r>
          </a:p>
          <a:p>
            <a:pPr>
              <a:buFont typeface="Arial" panose="020B0604020202020204" pitchFamily="34" charset="0"/>
              <a:buChar char="•"/>
            </a:pPr>
            <a:r>
              <a:rPr lang="en-GB" dirty="0">
                <a:latin typeface="+mj-lt"/>
              </a:rPr>
              <a:t> Work experience</a:t>
            </a:r>
          </a:p>
          <a:p>
            <a:pPr>
              <a:buFont typeface="Arial" panose="020B0604020202020204" pitchFamily="34" charset="0"/>
              <a:buChar char="•"/>
            </a:pPr>
            <a:r>
              <a:rPr lang="en-GB" dirty="0">
                <a:latin typeface="+mj-lt"/>
              </a:rPr>
              <a:t> BBC digital literacy</a:t>
            </a:r>
          </a:p>
          <a:p>
            <a:pPr>
              <a:buFont typeface="Arial" panose="020B0604020202020204" pitchFamily="34" charset="0"/>
              <a:buChar char="•"/>
            </a:pPr>
            <a:r>
              <a:rPr lang="en-GB" dirty="0">
                <a:latin typeface="+mj-lt"/>
              </a:rPr>
              <a:t> Auschwitz programme</a:t>
            </a:r>
          </a:p>
          <a:p>
            <a:pPr>
              <a:buFont typeface="Arial" panose="020B0604020202020204" pitchFamily="34" charset="0"/>
              <a:buChar char="•"/>
            </a:pPr>
            <a:r>
              <a:rPr lang="en-GB" dirty="0">
                <a:latin typeface="+mj-lt"/>
              </a:rPr>
              <a:t> </a:t>
            </a:r>
            <a:r>
              <a:rPr lang="en-GB" dirty="0" err="1">
                <a:latin typeface="+mj-lt"/>
              </a:rPr>
              <a:t>Seren</a:t>
            </a:r>
            <a:r>
              <a:rPr lang="en-GB" dirty="0">
                <a:latin typeface="+mj-lt"/>
              </a:rPr>
              <a:t> opportunities</a:t>
            </a:r>
          </a:p>
          <a:p>
            <a:pPr>
              <a:buFont typeface="Arial" panose="020B0604020202020204" pitchFamily="34" charset="0"/>
              <a:buChar char="•"/>
            </a:pPr>
            <a:endParaRPr lang="en-GB" dirty="0">
              <a:latin typeface="+mj-lt"/>
            </a:endParaRPr>
          </a:p>
          <a:p>
            <a:pPr>
              <a:buFont typeface="Arial" panose="020B0604020202020204" pitchFamily="34" charset="0"/>
              <a:buChar char="•"/>
            </a:pPr>
            <a:endParaRPr lang="en-GB" dirty="0">
              <a:latin typeface="+mj-lt"/>
            </a:endParaRPr>
          </a:p>
          <a:p>
            <a:pPr>
              <a:buFont typeface="Arial" panose="020B0604020202020204" pitchFamily="34" charset="0"/>
              <a:buChar char="•"/>
            </a:pPr>
            <a:endParaRPr lang="en-GB" dirty="0">
              <a:latin typeface="+mj-lt"/>
            </a:endParaRPr>
          </a:p>
          <a:p>
            <a:endParaRPr lang="en-GB" dirty="0"/>
          </a:p>
        </p:txBody>
      </p:sp>
      <p:sp>
        <p:nvSpPr>
          <p:cNvPr id="3" name="Content Placeholder 2">
            <a:extLst>
              <a:ext uri="{FF2B5EF4-FFF2-40B4-BE49-F238E27FC236}">
                <a16:creationId xmlns:a16="http://schemas.microsoft.com/office/drawing/2014/main" id="{F20A1FAA-E536-4791-B9C2-91324289348A}"/>
              </a:ext>
            </a:extLst>
          </p:cNvPr>
          <p:cNvSpPr>
            <a:spLocks noGrp="1"/>
          </p:cNvSpPr>
          <p:nvPr>
            <p:ph sz="half" idx="2"/>
          </p:nvPr>
        </p:nvSpPr>
        <p:spPr/>
        <p:txBody>
          <a:bodyPr/>
          <a:lstStyle/>
          <a:p>
            <a:pPr>
              <a:buFont typeface="Arial" panose="020B0604020202020204" pitchFamily="34" charset="0"/>
              <a:buChar char="•"/>
            </a:pPr>
            <a:r>
              <a:rPr lang="en-GB" dirty="0"/>
              <a:t> </a:t>
            </a:r>
            <a:r>
              <a:rPr lang="en-GB" i="1" dirty="0" err="1"/>
              <a:t>Grŵp</a:t>
            </a:r>
            <a:r>
              <a:rPr lang="en-GB" i="1" dirty="0"/>
              <a:t> </a:t>
            </a:r>
            <a:r>
              <a:rPr lang="en-GB" i="1" dirty="0" err="1"/>
              <a:t>Trafod</a:t>
            </a:r>
            <a:endParaRPr lang="en-GB" i="1" dirty="0"/>
          </a:p>
          <a:p>
            <a:pPr>
              <a:buFont typeface="Arial" panose="020B0604020202020204" pitchFamily="34" charset="0"/>
              <a:buChar char="•"/>
            </a:pPr>
            <a:r>
              <a:rPr lang="en-GB" i="1" dirty="0"/>
              <a:t> </a:t>
            </a:r>
            <a:r>
              <a:rPr lang="en-GB" i="1" dirty="0" err="1"/>
              <a:t>Ffug</a:t>
            </a:r>
            <a:r>
              <a:rPr lang="en-GB" i="1" dirty="0"/>
              <a:t>- </a:t>
            </a:r>
            <a:r>
              <a:rPr lang="en-GB" i="1" dirty="0" err="1"/>
              <a:t>Gynhadledd</a:t>
            </a:r>
            <a:r>
              <a:rPr lang="en-GB" i="1" dirty="0"/>
              <a:t> y </a:t>
            </a:r>
            <a:r>
              <a:rPr lang="en-GB" i="1" dirty="0" err="1"/>
              <a:t>Cenhedloedd</a:t>
            </a:r>
            <a:r>
              <a:rPr lang="en-GB" i="1" dirty="0"/>
              <a:t> </a:t>
            </a:r>
            <a:r>
              <a:rPr lang="en-GB" i="1" dirty="0" err="1"/>
              <a:t>Unedig</a:t>
            </a:r>
            <a:endParaRPr lang="en-GB" i="1" dirty="0"/>
          </a:p>
          <a:p>
            <a:pPr>
              <a:buFont typeface="Arial" panose="020B0604020202020204" pitchFamily="34" charset="0"/>
              <a:buChar char="•"/>
            </a:pPr>
            <a:r>
              <a:rPr lang="en-GB" i="1" dirty="0"/>
              <a:t> </a:t>
            </a:r>
            <a:r>
              <a:rPr lang="en-GB" i="1" dirty="0" err="1"/>
              <a:t>Darlithoedd</a:t>
            </a:r>
            <a:r>
              <a:rPr lang="en-GB" i="1" dirty="0"/>
              <a:t> </a:t>
            </a:r>
            <a:r>
              <a:rPr lang="en-GB" i="1" dirty="0" err="1"/>
              <a:t>yn</a:t>
            </a:r>
            <a:r>
              <a:rPr lang="en-GB" i="1" dirty="0"/>
              <a:t> y </a:t>
            </a:r>
            <a:r>
              <a:rPr lang="en-GB" i="1" dirty="0" err="1"/>
              <a:t>Brifysgol</a:t>
            </a:r>
            <a:endParaRPr lang="en-GB" i="1" dirty="0"/>
          </a:p>
          <a:p>
            <a:pPr>
              <a:buFont typeface="Arial" panose="020B0604020202020204" pitchFamily="34" charset="0"/>
              <a:buChar char="•"/>
            </a:pPr>
            <a:r>
              <a:rPr lang="en-GB" i="1" dirty="0"/>
              <a:t> </a:t>
            </a:r>
            <a:r>
              <a:rPr lang="en-GB" i="1" dirty="0" err="1"/>
              <a:t>Ymweliadau</a:t>
            </a:r>
            <a:r>
              <a:rPr lang="en-GB" i="1" dirty="0"/>
              <a:t> </a:t>
            </a:r>
            <a:r>
              <a:rPr lang="en-GB" i="1" dirty="0" err="1"/>
              <a:t>i</a:t>
            </a:r>
            <a:r>
              <a:rPr lang="en-GB" i="1" dirty="0"/>
              <a:t> </a:t>
            </a:r>
            <a:r>
              <a:rPr lang="en-GB" i="1" dirty="0" err="1"/>
              <a:t>brifysgolion</a:t>
            </a:r>
            <a:endParaRPr lang="en-GB" i="1" dirty="0"/>
          </a:p>
          <a:p>
            <a:pPr>
              <a:buFont typeface="Arial" panose="020B0604020202020204" pitchFamily="34" charset="0"/>
              <a:buChar char="•"/>
            </a:pPr>
            <a:r>
              <a:rPr lang="en-GB" i="1" dirty="0"/>
              <a:t> </a:t>
            </a:r>
            <a:r>
              <a:rPr lang="en-GB" i="1" dirty="0" err="1"/>
              <a:t>Cyfranogiad</a:t>
            </a:r>
            <a:r>
              <a:rPr lang="en-GB" i="1" dirty="0"/>
              <a:t> </a:t>
            </a:r>
            <a:r>
              <a:rPr lang="en-GB" i="1" dirty="0" err="1"/>
              <a:t>Cymunedol</a:t>
            </a:r>
            <a:endParaRPr lang="en-GB" i="1" dirty="0"/>
          </a:p>
          <a:p>
            <a:pPr>
              <a:buFont typeface="Arial" panose="020B0604020202020204" pitchFamily="34" charset="0"/>
              <a:buChar char="•"/>
            </a:pPr>
            <a:r>
              <a:rPr lang="en-GB" i="1" dirty="0"/>
              <a:t> </a:t>
            </a:r>
            <a:r>
              <a:rPr lang="en-GB" i="1" dirty="0" err="1"/>
              <a:t>Profiad</a:t>
            </a:r>
            <a:r>
              <a:rPr lang="en-GB" i="1" dirty="0"/>
              <a:t> </a:t>
            </a:r>
            <a:r>
              <a:rPr lang="en-GB" i="1" dirty="0" err="1"/>
              <a:t>gwaith</a:t>
            </a:r>
            <a:endParaRPr lang="en-GB" i="1" dirty="0"/>
          </a:p>
          <a:p>
            <a:pPr>
              <a:buFont typeface="Arial" panose="020B0604020202020204" pitchFamily="34" charset="0"/>
              <a:buChar char="•"/>
            </a:pPr>
            <a:r>
              <a:rPr lang="en-GB" i="1" dirty="0"/>
              <a:t> BBC  </a:t>
            </a:r>
            <a:r>
              <a:rPr lang="en-GB" i="1" dirty="0" err="1"/>
              <a:t>Digidol</a:t>
            </a:r>
            <a:endParaRPr lang="en-GB" i="1" dirty="0"/>
          </a:p>
          <a:p>
            <a:pPr>
              <a:buFont typeface="Arial" panose="020B0604020202020204" pitchFamily="34" charset="0"/>
              <a:buChar char="•"/>
            </a:pPr>
            <a:r>
              <a:rPr lang="en-GB" i="1" dirty="0"/>
              <a:t> </a:t>
            </a:r>
            <a:r>
              <a:rPr lang="en-GB" i="1" dirty="0" err="1"/>
              <a:t>Rhaglen</a:t>
            </a:r>
            <a:r>
              <a:rPr lang="en-GB" i="1" dirty="0"/>
              <a:t> Auschwitz </a:t>
            </a:r>
          </a:p>
          <a:p>
            <a:pPr>
              <a:buFont typeface="Arial" panose="020B0604020202020204" pitchFamily="34" charset="0"/>
              <a:buChar char="•"/>
            </a:pPr>
            <a:r>
              <a:rPr lang="en-GB" i="1" dirty="0" err="1"/>
              <a:t>Seren</a:t>
            </a:r>
            <a:r>
              <a:rPr lang="en-GB" i="1" dirty="0"/>
              <a:t> </a:t>
            </a:r>
          </a:p>
          <a:p>
            <a:endParaRPr lang="en-GB" dirty="0"/>
          </a:p>
        </p:txBody>
      </p:sp>
    </p:spTree>
    <p:extLst>
      <p:ext uri="{BB962C8B-B14F-4D97-AF65-F5344CB8AC3E}">
        <p14:creationId xmlns:p14="http://schemas.microsoft.com/office/powerpoint/2010/main" val="936732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54FB7D7-08B2-4448-9AB7-F22FEE263EB7}"/>
              </a:ext>
            </a:extLst>
          </p:cNvPr>
          <p:cNvSpPr>
            <a:spLocks noGrp="1"/>
          </p:cNvSpPr>
          <p:nvPr>
            <p:ph type="ctrTitle"/>
          </p:nvPr>
        </p:nvSpPr>
        <p:spPr/>
        <p:txBody>
          <a:bodyPr/>
          <a:lstStyle/>
          <a:p>
            <a:r>
              <a:rPr lang="en-GB" dirty="0"/>
              <a:t>Reflections from our Head Boy and Head Girl</a:t>
            </a:r>
          </a:p>
        </p:txBody>
      </p:sp>
      <p:sp>
        <p:nvSpPr>
          <p:cNvPr id="6" name="Subtitle 5">
            <a:extLst>
              <a:ext uri="{FF2B5EF4-FFF2-40B4-BE49-F238E27FC236}">
                <a16:creationId xmlns:a16="http://schemas.microsoft.com/office/drawing/2014/main" id="{22AB999F-9821-451E-AC90-C0965CDDDC1B}"/>
              </a:ext>
            </a:extLst>
          </p:cNvPr>
          <p:cNvSpPr>
            <a:spLocks noGrp="1"/>
          </p:cNvSpPr>
          <p:nvPr>
            <p:ph type="subTitle" idx="1"/>
          </p:nvPr>
        </p:nvSpPr>
        <p:spPr/>
        <p:txBody>
          <a:bodyPr>
            <a:normAutofit/>
          </a:bodyPr>
          <a:lstStyle/>
          <a:p>
            <a:r>
              <a:rPr lang="en-GB" sz="3200" dirty="0"/>
              <a:t>Ronan </a:t>
            </a:r>
            <a:r>
              <a:rPr lang="en-GB" sz="3200" dirty="0" err="1"/>
              <a:t>McKeogh</a:t>
            </a:r>
            <a:r>
              <a:rPr lang="en-GB" sz="3200" dirty="0"/>
              <a:t> and Charlotte Richmond</a:t>
            </a:r>
          </a:p>
        </p:txBody>
      </p:sp>
    </p:spTree>
    <p:extLst>
      <p:ext uri="{BB962C8B-B14F-4D97-AF65-F5344CB8AC3E}">
        <p14:creationId xmlns:p14="http://schemas.microsoft.com/office/powerpoint/2010/main" val="2657470289"/>
      </p:ext>
    </p:extLst>
  </p:cSld>
  <p:clrMapOvr>
    <a:masterClrMapping/>
  </p:clrMapOvr>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2896D45-5912-409D-910D-41FEAA93C68F}"/>
              </a:ext>
            </a:extLst>
          </p:cNvPr>
          <p:cNvPicPr>
            <a:picLocks noChangeAspect="1" noGrp="1"/>
          </p:cNvPicPr>
          <p:nvPr>
            <p:ph idx="4294967295"/>
          </p:nvPr>
        </p:nvPicPr>
        <p:blipFill rotWithShape="1">
          <a:blip r:embed="rId2"/>
          <a:srcRect b="33" r="31"/>
          <a:stretch/>
        </p:blipFill>
        <p:spPr>
          <a:xfrm>
            <a:off x="791851" y="412750"/>
            <a:ext cx="4826523" cy="5299894"/>
          </a:xfrm>
          <a:prstGeom prst="rect">
            <a:avLst/>
          </a:prstGeom>
        </p:spPr>
      </p:pic>
      <p:pic>
        <p:nvPicPr>
          <p:cNvPr id="5" name="Picture 4">
            <a:extLst>
              <a:ext uri="{FF2B5EF4-FFF2-40B4-BE49-F238E27FC236}">
                <a16:creationId xmlns:a16="http://schemas.microsoft.com/office/drawing/2014/main" id="{784D6BE8-31D1-4BB3-805A-8A751FF5E32C}"/>
              </a:ext>
            </a:extLst>
          </p:cNvPr>
          <p:cNvPicPr>
            <a:picLocks noChangeAspect="1"/>
          </p:cNvPicPr>
          <p:nvPr/>
        </p:nvPicPr>
        <p:blipFill rotWithShape="1">
          <a:blip r:embed="rId3"/>
          <a:srcRect b="-3" r="47"/>
          <a:stretch/>
        </p:blipFill>
        <p:spPr>
          <a:xfrm>
            <a:off x="6749592" y="412749"/>
            <a:ext cx="4100660" cy="5299894"/>
          </a:xfrm>
          <a:prstGeom prst="rect">
            <a:avLst/>
          </a:prstGeom>
        </p:spPr>
      </p:pic>
    </p:spTree>
    <p:extLst>
      <p:ext uri="{BB962C8B-B14F-4D97-AF65-F5344CB8AC3E}">
        <p14:creationId xmlns:p14="http://schemas.microsoft.com/office/powerpoint/2010/main" val="2443067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20F3B-0B06-436E-8322-0E3CE36ED306}"/>
              </a:ext>
            </a:extLst>
          </p:cNvPr>
          <p:cNvSpPr>
            <a:spLocks noGrp="1"/>
          </p:cNvSpPr>
          <p:nvPr>
            <p:ph type="ctrTitle"/>
          </p:nvPr>
        </p:nvSpPr>
        <p:spPr>
          <a:xfrm>
            <a:off x="1028007" y="758951"/>
            <a:ext cx="10388138" cy="3566160"/>
          </a:xfrm>
        </p:spPr>
        <p:txBody>
          <a:bodyPr/>
          <a:lstStyle/>
          <a:p>
            <a:r>
              <a:rPr lang="en-GB" dirty="0"/>
              <a:t>Considerations in choosing subjects</a:t>
            </a:r>
          </a:p>
        </p:txBody>
      </p:sp>
      <p:pic>
        <p:nvPicPr>
          <p:cNvPr id="5" name="Picture 4">
            <a:extLst>
              <a:ext uri="{FF2B5EF4-FFF2-40B4-BE49-F238E27FC236}">
                <a16:creationId xmlns:a16="http://schemas.microsoft.com/office/drawing/2014/main" id="{644033A3-6C52-4EBB-BE8F-EDF9A71BBC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574"/>
            <a:ext cx="1543051" cy="1543051"/>
          </a:xfrm>
          <a:prstGeom prst="rect">
            <a:avLst/>
          </a:prstGeom>
        </p:spPr>
      </p:pic>
    </p:spTree>
    <p:extLst>
      <p:ext uri="{BB962C8B-B14F-4D97-AF65-F5344CB8AC3E}">
        <p14:creationId xmlns:p14="http://schemas.microsoft.com/office/powerpoint/2010/main" val="1838321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3428C95-C78E-4DE9-A14F-5EB75D96DA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DDB107B5-7855-43E8-AA84-263CF36C6703}"/>
              </a:ext>
            </a:extLst>
          </p:cNvPr>
          <p:cNvSpPr>
            <a:spLocks noGrp="1"/>
          </p:cNvSpPr>
          <p:nvPr>
            <p:ph type="title"/>
          </p:nvPr>
        </p:nvSpPr>
        <p:spPr/>
        <p:txBody>
          <a:bodyPr/>
          <a:lstStyle/>
          <a:p>
            <a:r>
              <a:rPr lang="en-GB" dirty="0"/>
              <a:t>What you need to consider?  </a:t>
            </a:r>
            <a:r>
              <a:rPr lang="en-GB" i="1" dirty="0"/>
              <a:t>Beth </a:t>
            </a:r>
            <a:r>
              <a:rPr lang="en-GB" i="1" dirty="0" err="1"/>
              <a:t>i’w</a:t>
            </a:r>
            <a:r>
              <a:rPr lang="en-GB" i="1" dirty="0"/>
              <a:t> </a:t>
            </a:r>
            <a:r>
              <a:rPr lang="en-GB" i="1" dirty="0" err="1"/>
              <a:t>ystyried</a:t>
            </a:r>
            <a:r>
              <a:rPr lang="en-GB" i="1" dirty="0"/>
              <a:t>?</a:t>
            </a:r>
          </a:p>
        </p:txBody>
      </p:sp>
      <p:sp>
        <p:nvSpPr>
          <p:cNvPr id="3" name="Content Placeholder 2">
            <a:extLst>
              <a:ext uri="{FF2B5EF4-FFF2-40B4-BE49-F238E27FC236}">
                <a16:creationId xmlns:a16="http://schemas.microsoft.com/office/drawing/2014/main" id="{C232D72D-74B3-42E7-B11F-4C6B0C17D08F}"/>
              </a:ext>
            </a:extLst>
          </p:cNvPr>
          <p:cNvSpPr>
            <a:spLocks noGrp="1"/>
          </p:cNvSpPr>
          <p:nvPr>
            <p:ph sz="half" idx="1"/>
          </p:nvPr>
        </p:nvSpPr>
        <p:spPr/>
        <p:txBody>
          <a:bodyPr>
            <a:normAutofit/>
          </a:bodyPr>
          <a:lstStyle/>
          <a:p>
            <a:pPr>
              <a:buFont typeface="Arial" panose="020B0604020202020204" pitchFamily="34" charset="0"/>
              <a:buChar char="•"/>
            </a:pPr>
            <a:r>
              <a:rPr lang="en-GB" dirty="0">
                <a:latin typeface="+mj-lt"/>
                <a:cs typeface="Arial" panose="020B0604020202020204" pitchFamily="34" charset="0"/>
              </a:rPr>
              <a:t>  </a:t>
            </a:r>
            <a:r>
              <a:rPr lang="en-GB" sz="2400" dirty="0">
                <a:latin typeface="+mj-lt"/>
                <a:cs typeface="Arial" panose="020B0604020202020204" pitchFamily="34" charset="0"/>
              </a:rPr>
              <a:t>What do these subjects involve?  </a:t>
            </a:r>
          </a:p>
          <a:p>
            <a:pPr marL="0" indent="0">
              <a:buNone/>
            </a:pPr>
            <a:r>
              <a:rPr lang="en-GB" sz="2400" dirty="0">
                <a:latin typeface="+mj-lt"/>
                <a:cs typeface="Arial" panose="020B0604020202020204" pitchFamily="34" charset="0"/>
              </a:rPr>
              <a:t>Read the guide in the options booklet, speak to subject teachers, look at the exam specification for these subjects. These are available on the exam board websites e.g. wjec.co.uk</a:t>
            </a:r>
          </a:p>
          <a:p>
            <a:pPr marL="0" indent="0">
              <a:buNone/>
            </a:pPr>
            <a:endParaRPr lang="en-GB" dirty="0">
              <a:latin typeface="+mj-lt"/>
              <a:cs typeface="Arial" panose="020B0604020202020204" pitchFamily="34" charset="0"/>
            </a:endParaRPr>
          </a:p>
          <a:p>
            <a:endParaRPr lang="en-GB" dirty="0"/>
          </a:p>
        </p:txBody>
      </p:sp>
      <p:sp>
        <p:nvSpPr>
          <p:cNvPr id="5" name="Content Placeholder 4">
            <a:extLst>
              <a:ext uri="{FF2B5EF4-FFF2-40B4-BE49-F238E27FC236}">
                <a16:creationId xmlns:a16="http://schemas.microsoft.com/office/drawing/2014/main" id="{25149AFD-F06A-460A-B865-3D5A3055E19C}"/>
              </a:ext>
            </a:extLst>
          </p:cNvPr>
          <p:cNvSpPr>
            <a:spLocks noGrp="1"/>
          </p:cNvSpPr>
          <p:nvPr>
            <p:ph sz="half" idx="2"/>
          </p:nvPr>
        </p:nvSpPr>
        <p:spPr/>
        <p:txBody>
          <a:bodyPr>
            <a:normAutofit/>
          </a:bodyPr>
          <a:lstStyle/>
          <a:p>
            <a:pPr>
              <a:buFont typeface="Arial" panose="020B0604020202020204" pitchFamily="34" charset="0"/>
              <a:buChar char="•"/>
            </a:pPr>
            <a:r>
              <a:rPr lang="cy-GB" sz="2400" i="1" dirty="0"/>
              <a:t> Beth sydd yn graidd i’r pynciau?</a:t>
            </a:r>
          </a:p>
          <a:p>
            <a:pPr marL="0" indent="0">
              <a:buNone/>
            </a:pPr>
            <a:r>
              <a:rPr lang="cy-GB" sz="2400" i="1" dirty="0"/>
              <a:t>Darllenwch y llyfryn opsiynau; siaradwch gyda’r athrawon pynciol; edrychwch ar fanyleb yr arholiadau ar gyfer pob pwnc.  Mae rhain ar gael ar wefannau y bwrdd arholiad </a:t>
            </a:r>
            <a:r>
              <a:rPr lang="cy-GB" sz="2400" i="1" dirty="0" err="1"/>
              <a:t>e.g</a:t>
            </a:r>
            <a:r>
              <a:rPr lang="cy-GB" sz="2400" i="1" dirty="0"/>
              <a:t>. wjec.co.uk</a:t>
            </a:r>
          </a:p>
        </p:txBody>
      </p:sp>
    </p:spTree>
    <p:extLst>
      <p:ext uri="{BB962C8B-B14F-4D97-AF65-F5344CB8AC3E}">
        <p14:creationId xmlns:p14="http://schemas.microsoft.com/office/powerpoint/2010/main" val="1164848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3428C95-C78E-4DE9-A14F-5EB75D96DA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DDB107B5-7855-43E8-AA84-263CF36C6703}"/>
              </a:ext>
            </a:extLst>
          </p:cNvPr>
          <p:cNvSpPr>
            <a:spLocks noGrp="1"/>
          </p:cNvSpPr>
          <p:nvPr>
            <p:ph type="title"/>
          </p:nvPr>
        </p:nvSpPr>
        <p:spPr/>
        <p:txBody>
          <a:bodyPr/>
          <a:lstStyle/>
          <a:p>
            <a:r>
              <a:rPr lang="en-GB" dirty="0"/>
              <a:t>What you need to consider?  </a:t>
            </a:r>
            <a:r>
              <a:rPr lang="en-GB" i="1" dirty="0"/>
              <a:t>Beth </a:t>
            </a:r>
            <a:r>
              <a:rPr lang="en-GB" i="1" dirty="0" err="1"/>
              <a:t>i’w</a:t>
            </a:r>
            <a:r>
              <a:rPr lang="en-GB" i="1" dirty="0"/>
              <a:t> </a:t>
            </a:r>
            <a:r>
              <a:rPr lang="en-GB" i="1" dirty="0" err="1"/>
              <a:t>ystyried</a:t>
            </a:r>
            <a:r>
              <a:rPr lang="en-GB" i="1" dirty="0"/>
              <a:t>?</a:t>
            </a:r>
          </a:p>
        </p:txBody>
      </p:sp>
      <p:sp>
        <p:nvSpPr>
          <p:cNvPr id="3" name="Content Placeholder 2">
            <a:extLst>
              <a:ext uri="{FF2B5EF4-FFF2-40B4-BE49-F238E27FC236}">
                <a16:creationId xmlns:a16="http://schemas.microsoft.com/office/drawing/2014/main" id="{C232D72D-74B3-42E7-B11F-4C6B0C17D08F}"/>
              </a:ext>
            </a:extLst>
          </p:cNvPr>
          <p:cNvSpPr>
            <a:spLocks noGrp="1"/>
          </p:cNvSpPr>
          <p:nvPr>
            <p:ph sz="half" idx="1"/>
          </p:nvPr>
        </p:nvSpPr>
        <p:spPr>
          <a:xfrm>
            <a:off x="1097280" y="1845734"/>
            <a:ext cx="4937760" cy="4023360"/>
          </a:xfrm>
        </p:spPr>
        <p:txBody>
          <a:bodyPr>
            <a:normAutofit fontScale="92500" lnSpcReduction="20000"/>
          </a:bodyPr>
          <a:lstStyle/>
          <a:p>
            <a:pPr marL="0" indent="0">
              <a:buNone/>
            </a:pPr>
            <a:r>
              <a:rPr lang="en-GB" dirty="0">
                <a:latin typeface="+mj-lt"/>
                <a:cs typeface="Arial" panose="020B0604020202020204" pitchFamily="34" charset="0"/>
              </a:rPr>
              <a:t>Find out about:</a:t>
            </a:r>
          </a:p>
          <a:p>
            <a:pPr lvl="1">
              <a:buFont typeface="Arial" panose="020B0604020202020204" pitchFamily="34" charset="0"/>
              <a:buChar char="•"/>
            </a:pPr>
            <a:r>
              <a:rPr lang="en-GB" dirty="0">
                <a:latin typeface="+mj-lt"/>
                <a:cs typeface="Arial" panose="020B0604020202020204" pitchFamily="34" charset="0"/>
              </a:rPr>
              <a:t>the topics covered – some of the subjects are new to students in Year 12</a:t>
            </a:r>
          </a:p>
          <a:p>
            <a:pPr lvl="1">
              <a:buFont typeface="Arial" panose="020B0604020202020204" pitchFamily="34" charset="0"/>
              <a:buChar char="•"/>
            </a:pPr>
            <a:r>
              <a:rPr lang="en-GB" dirty="0">
                <a:latin typeface="+mj-lt"/>
                <a:cs typeface="Arial" panose="020B0604020202020204" pitchFamily="34" charset="0"/>
              </a:rPr>
              <a:t>what work is involved e.g. essays, </a:t>
            </a:r>
            <a:r>
              <a:rPr lang="en-GB" dirty="0" err="1">
                <a:latin typeface="+mj-lt"/>
                <a:cs typeface="Arial" panose="020B0604020202020204" pitchFamily="34" charset="0"/>
              </a:rPr>
              <a:t>practicals</a:t>
            </a:r>
            <a:r>
              <a:rPr lang="en-GB" dirty="0">
                <a:latin typeface="+mj-lt"/>
                <a:cs typeface="Arial" panose="020B0604020202020204" pitchFamily="34" charset="0"/>
              </a:rPr>
              <a:t>, fieldwork ?</a:t>
            </a:r>
          </a:p>
          <a:p>
            <a:pPr lvl="1">
              <a:buFont typeface="Arial" panose="020B0604020202020204" pitchFamily="34" charset="0"/>
              <a:buChar char="•"/>
            </a:pPr>
            <a:r>
              <a:rPr lang="en-GB" dirty="0">
                <a:latin typeface="+mj-lt"/>
                <a:cs typeface="Arial" panose="020B0604020202020204" pitchFamily="34" charset="0"/>
              </a:rPr>
              <a:t>how is the subject examined – is there a lot of coursework, is it all based on exams?</a:t>
            </a:r>
          </a:p>
          <a:p>
            <a:pPr lvl="1">
              <a:buFont typeface="Arial" panose="020B0604020202020204" pitchFamily="34" charset="0"/>
              <a:buChar char="•"/>
            </a:pPr>
            <a:r>
              <a:rPr lang="en-GB" dirty="0">
                <a:latin typeface="+mj-lt"/>
                <a:cs typeface="Arial" panose="020B0604020202020204" pitchFamily="34" charset="0"/>
              </a:rPr>
              <a:t>can you opt for the subject if you have not studied it at GCSE Level? Languages will have to have been      studied at GCSE to be able to opt at A Level.</a:t>
            </a:r>
          </a:p>
          <a:p>
            <a:pPr lvl="1">
              <a:buFont typeface="Arial" panose="020B0604020202020204" pitchFamily="34" charset="0"/>
              <a:buChar char="•"/>
            </a:pPr>
            <a:r>
              <a:rPr lang="en-GB" dirty="0">
                <a:latin typeface="+mj-lt"/>
                <a:cs typeface="Arial" panose="020B0604020202020204" pitchFamily="34" charset="0"/>
              </a:rPr>
              <a:t>Can you opt for some subjects if you have studied it at Foundation Tier in GCSE to be able to access it at A Level?</a:t>
            </a:r>
          </a:p>
          <a:p>
            <a:pPr lvl="1">
              <a:buFont typeface="Arial" panose="020B0604020202020204" pitchFamily="34" charset="0"/>
              <a:buChar char="•"/>
            </a:pPr>
            <a:r>
              <a:rPr lang="en-GB" dirty="0">
                <a:latin typeface="+mj-lt"/>
                <a:cs typeface="Arial" panose="020B0604020202020204" pitchFamily="34" charset="0"/>
              </a:rPr>
              <a:t>The pass grade range at A level is A-E  and an achievement</a:t>
            </a:r>
          </a:p>
          <a:p>
            <a:pPr lvl="1">
              <a:buFont typeface="Arial" panose="020B0604020202020204" pitchFamily="34" charset="0"/>
              <a:buChar char="•"/>
            </a:pPr>
            <a:r>
              <a:rPr lang="en-GB" dirty="0">
                <a:latin typeface="+mj-lt"/>
                <a:cs typeface="Arial" panose="020B0604020202020204" pitchFamily="34" charset="0"/>
              </a:rPr>
              <a:t>BTEC are well suited to students who prefer course work to exams . Distinction*= grade A* at A level(56 UCAS points)</a:t>
            </a:r>
          </a:p>
          <a:p>
            <a:pPr marL="0" indent="0">
              <a:buNone/>
            </a:pPr>
            <a:endParaRPr lang="en-GB" dirty="0">
              <a:latin typeface="+mj-lt"/>
              <a:cs typeface="Arial" panose="020B0604020202020204" pitchFamily="34" charset="0"/>
            </a:endParaRPr>
          </a:p>
          <a:p>
            <a:endParaRPr lang="en-GB" dirty="0"/>
          </a:p>
        </p:txBody>
      </p:sp>
      <p:sp>
        <p:nvSpPr>
          <p:cNvPr id="5" name="Content Placeholder 4">
            <a:extLst>
              <a:ext uri="{FF2B5EF4-FFF2-40B4-BE49-F238E27FC236}">
                <a16:creationId xmlns:a16="http://schemas.microsoft.com/office/drawing/2014/main" id="{25149AFD-F06A-460A-B865-3D5A3055E19C}"/>
              </a:ext>
            </a:extLst>
          </p:cNvPr>
          <p:cNvSpPr>
            <a:spLocks noGrp="1"/>
          </p:cNvSpPr>
          <p:nvPr>
            <p:ph sz="half" idx="2"/>
          </p:nvPr>
        </p:nvSpPr>
        <p:spPr/>
        <p:txBody>
          <a:bodyPr>
            <a:normAutofit fontScale="92500" lnSpcReduction="20000"/>
          </a:bodyPr>
          <a:lstStyle/>
          <a:p>
            <a:pPr marL="0" indent="0">
              <a:buNone/>
            </a:pPr>
            <a:r>
              <a:rPr lang="cy-GB" i="1" dirty="0"/>
              <a:t>Dewch o hyd i:</a:t>
            </a:r>
          </a:p>
          <a:p>
            <a:pPr lvl="1">
              <a:buFont typeface="Arial" panose="020B0604020202020204" pitchFamily="34" charset="0"/>
              <a:buChar char="•"/>
            </a:pPr>
            <a:r>
              <a:rPr lang="cy-GB" i="1" dirty="0"/>
              <a:t>y </a:t>
            </a:r>
            <a:r>
              <a:rPr lang="cy-GB" i="1" dirty="0" err="1"/>
              <a:t>themau</a:t>
            </a:r>
            <a:r>
              <a:rPr lang="cy-GB" i="1" dirty="0"/>
              <a:t> sydd yn cael eu  trin – bydd rhai pynciau yn newydd i’r disgyblion ym mlwyddyn 12</a:t>
            </a:r>
          </a:p>
          <a:p>
            <a:pPr lvl="1">
              <a:buFont typeface="Arial" panose="020B0604020202020204" pitchFamily="34" charset="0"/>
              <a:buChar char="•"/>
            </a:pPr>
            <a:r>
              <a:rPr lang="cy-GB" i="1" dirty="0"/>
              <a:t>Pa fath o waith sydd </a:t>
            </a:r>
            <a:r>
              <a:rPr lang="cy-GB" i="1" dirty="0" err="1"/>
              <a:t>ynglwm</a:t>
            </a:r>
            <a:r>
              <a:rPr lang="cy-GB" i="1" dirty="0"/>
              <a:t> a’r pwnc e.e. traethodau, gwaith ymarferol, gwaith maes</a:t>
            </a:r>
          </a:p>
          <a:p>
            <a:pPr lvl="1">
              <a:buFont typeface="Arial" panose="020B0604020202020204" pitchFamily="34" charset="0"/>
              <a:buChar char="•"/>
            </a:pPr>
            <a:r>
              <a:rPr lang="cy-GB" i="1" dirty="0"/>
              <a:t>Sut y mae’r pwnc yn cael ei arholi? Oes yna lawer o waith cwrs / yw ei i gyd yn waith arholiad?</a:t>
            </a:r>
          </a:p>
          <a:p>
            <a:pPr lvl="1">
              <a:buFont typeface="Arial" panose="020B0604020202020204" pitchFamily="34" charset="0"/>
              <a:buChar char="•"/>
            </a:pPr>
            <a:r>
              <a:rPr lang="cy-GB" i="1" dirty="0"/>
              <a:t>A ydych chi’n gallu cymryd y cwrs os nad ydych wedi ei astudio ar gyfer TGAU? </a:t>
            </a:r>
          </a:p>
          <a:p>
            <a:pPr lvl="1">
              <a:buFont typeface="Arial" panose="020B0604020202020204" pitchFamily="34" charset="0"/>
              <a:buChar char="•"/>
            </a:pPr>
            <a:r>
              <a:rPr lang="cy-GB" i="1" dirty="0"/>
              <a:t>A ydych chi’n gallu cymryd y cwrs os mai dim ond at </a:t>
            </a:r>
            <a:r>
              <a:rPr lang="cy-GB" i="1" dirty="0" err="1"/>
              <a:t>level</a:t>
            </a:r>
            <a:r>
              <a:rPr lang="cy-GB" i="1" dirty="0"/>
              <a:t> sylfaenol TGAU yr ydych wedi astudio?</a:t>
            </a:r>
          </a:p>
          <a:p>
            <a:pPr lvl="1">
              <a:buFont typeface="Arial" panose="020B0604020202020204" pitchFamily="34" charset="0"/>
              <a:buChar char="•"/>
            </a:pPr>
            <a:r>
              <a:rPr lang="cy-GB" i="1" dirty="0"/>
              <a:t>Gradd pasio Lefel A yw A – E</a:t>
            </a:r>
          </a:p>
          <a:p>
            <a:pPr lvl="1">
              <a:buFont typeface="Arial" panose="020B0604020202020204" pitchFamily="34" charset="0"/>
              <a:buChar char="•"/>
            </a:pPr>
            <a:r>
              <a:rPr lang="cy-GB" i="1" dirty="0"/>
              <a:t>Mae cyrsiau BTEC yn addas ar gyfer disgyblion sydd yn mwynhau gwaith cwrs. </a:t>
            </a:r>
            <a:r>
              <a:rPr lang="cy-GB" i="1" dirty="0" err="1"/>
              <a:t>Distinction</a:t>
            </a:r>
            <a:r>
              <a:rPr lang="cy-GB" i="1" dirty="0"/>
              <a:t> * yn gyfwerth i A*</a:t>
            </a:r>
          </a:p>
        </p:txBody>
      </p:sp>
    </p:spTree>
    <p:extLst>
      <p:ext uri="{BB962C8B-B14F-4D97-AF65-F5344CB8AC3E}">
        <p14:creationId xmlns:p14="http://schemas.microsoft.com/office/powerpoint/2010/main" val="1615311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C5D70A0-6481-4FFB-9655-2C05461B04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DDB107B5-7855-43E8-AA84-263CF36C6703}"/>
              </a:ext>
            </a:extLst>
          </p:cNvPr>
          <p:cNvSpPr>
            <a:spLocks noGrp="1"/>
          </p:cNvSpPr>
          <p:nvPr>
            <p:ph type="title"/>
          </p:nvPr>
        </p:nvSpPr>
        <p:spPr/>
        <p:txBody>
          <a:bodyPr/>
          <a:lstStyle/>
          <a:p>
            <a:r>
              <a:rPr lang="en-GB" dirty="0">
                <a:cs typeface="Arial" panose="020B0604020202020204" pitchFamily="34" charset="0"/>
              </a:rPr>
              <a:t>Look 2 years ahead / </a:t>
            </a:r>
            <a:br>
              <a:rPr lang="en-GB" dirty="0">
                <a:cs typeface="Arial" panose="020B0604020202020204" pitchFamily="34" charset="0"/>
              </a:rPr>
            </a:br>
            <a:r>
              <a:rPr lang="en-GB" i="1" dirty="0" err="1">
                <a:cs typeface="Arial" panose="020B0604020202020204" pitchFamily="34" charset="0"/>
              </a:rPr>
              <a:t>Edrychwch</a:t>
            </a:r>
            <a:r>
              <a:rPr lang="en-GB" i="1" dirty="0">
                <a:cs typeface="Arial" panose="020B0604020202020204" pitchFamily="34" charset="0"/>
              </a:rPr>
              <a:t> 2 </a:t>
            </a:r>
            <a:r>
              <a:rPr lang="en-GB" i="1" dirty="0" err="1">
                <a:cs typeface="Arial" panose="020B0604020202020204" pitchFamily="34" charset="0"/>
              </a:rPr>
              <a:t>flynedd</a:t>
            </a:r>
            <a:r>
              <a:rPr lang="en-GB" i="1" dirty="0">
                <a:cs typeface="Arial" panose="020B0604020202020204" pitchFamily="34" charset="0"/>
              </a:rPr>
              <a:t> </a:t>
            </a:r>
            <a:r>
              <a:rPr lang="en-GB" i="1" dirty="0" err="1">
                <a:cs typeface="Arial" panose="020B0604020202020204" pitchFamily="34" charset="0"/>
              </a:rPr>
              <a:t>ymlaen</a:t>
            </a:r>
            <a:endParaRPr lang="en-GB" i="1" dirty="0">
              <a:cs typeface="Arial" panose="020B0604020202020204" pitchFamily="34" charset="0"/>
            </a:endParaRPr>
          </a:p>
        </p:txBody>
      </p:sp>
      <p:sp>
        <p:nvSpPr>
          <p:cNvPr id="3" name="Content Placeholder 2">
            <a:extLst>
              <a:ext uri="{FF2B5EF4-FFF2-40B4-BE49-F238E27FC236}">
                <a16:creationId xmlns:a16="http://schemas.microsoft.com/office/drawing/2014/main" id="{C232D72D-74B3-42E7-B11F-4C6B0C17D08F}"/>
              </a:ext>
            </a:extLst>
          </p:cNvPr>
          <p:cNvSpPr>
            <a:spLocks noGrp="1"/>
          </p:cNvSpPr>
          <p:nvPr>
            <p:ph sz="half" idx="1"/>
          </p:nvPr>
        </p:nvSpPr>
        <p:spPr/>
        <p:txBody>
          <a:bodyPr>
            <a:normAutofit/>
          </a:bodyPr>
          <a:lstStyle/>
          <a:p>
            <a:pPr lvl="1">
              <a:buFont typeface="Arial" panose="020B0604020202020204" pitchFamily="34" charset="0"/>
              <a:buChar char="•"/>
            </a:pPr>
            <a:r>
              <a:rPr lang="en-GB" sz="2000" dirty="0">
                <a:latin typeface="+mj-lt"/>
                <a:cs typeface="Arial" panose="020B0604020202020204" pitchFamily="34" charset="0"/>
              </a:rPr>
              <a:t>If you have a good idea of what course you might like to study at University or College then you need to be looking at the entry requirements for these courses. How many A Levels do they require, what combination do they require?</a:t>
            </a:r>
          </a:p>
          <a:p>
            <a:pPr lvl="1">
              <a:buFont typeface="Arial" panose="020B0604020202020204" pitchFamily="34" charset="0"/>
              <a:buChar char="•"/>
            </a:pPr>
            <a:r>
              <a:rPr lang="en-GB" sz="2000" dirty="0">
                <a:latin typeface="+mj-lt"/>
                <a:cs typeface="Arial" panose="020B0604020202020204" pitchFamily="34" charset="0"/>
              </a:rPr>
              <a:t>If you have a good idea of where you might like to study at University  then you need to be looking very carefully at entry requirements for these courses – do they accept all A Levels, or not? </a:t>
            </a:r>
          </a:p>
        </p:txBody>
      </p:sp>
      <p:sp>
        <p:nvSpPr>
          <p:cNvPr id="5" name="Content Placeholder 4">
            <a:extLst>
              <a:ext uri="{FF2B5EF4-FFF2-40B4-BE49-F238E27FC236}">
                <a16:creationId xmlns:a16="http://schemas.microsoft.com/office/drawing/2014/main" id="{14BD7534-8377-4BE4-B5D7-F13BD2423AA5}"/>
              </a:ext>
            </a:extLst>
          </p:cNvPr>
          <p:cNvSpPr>
            <a:spLocks noGrp="1"/>
          </p:cNvSpPr>
          <p:nvPr>
            <p:ph sz="half" idx="2"/>
          </p:nvPr>
        </p:nvSpPr>
        <p:spPr/>
        <p:txBody>
          <a:bodyPr>
            <a:normAutofit/>
          </a:bodyPr>
          <a:lstStyle/>
          <a:p>
            <a:pPr>
              <a:buFont typeface="Arial" panose="020B0604020202020204" pitchFamily="34" charset="0"/>
              <a:buChar char="•"/>
            </a:pPr>
            <a:r>
              <a:rPr lang="cy-GB" i="1" dirty="0"/>
              <a:t>Os oes gyda chi syniad da o ba gwrs yr hoffech ei astudio yn y Brifysgol neu Goleg, yna edrychwch ar </a:t>
            </a:r>
            <a:r>
              <a:rPr lang="cy-GB" i="1" dirty="0" err="1"/>
              <a:t>ofynnion</a:t>
            </a:r>
            <a:r>
              <a:rPr lang="cy-GB" i="1" dirty="0"/>
              <a:t> mynediad y cwrs.  Sawl Lefel A sydd ei angen, ac oes angen cyfuniad arbennig o bynciau?</a:t>
            </a:r>
          </a:p>
          <a:p>
            <a:pPr>
              <a:buFont typeface="Arial" panose="020B0604020202020204" pitchFamily="34" charset="0"/>
              <a:buChar char="•"/>
            </a:pPr>
            <a:r>
              <a:rPr lang="cy-GB" i="1" dirty="0"/>
              <a:t>Os oes gyda chi syniad da o ba Brifysgol yr hoffech astudio ynddi, edrychwch yn ofalus ar ofynion mynediad y brifysgol.  Ydyn nhw’n derbyn pob Lefel A ai peidio?</a:t>
            </a:r>
          </a:p>
        </p:txBody>
      </p:sp>
    </p:spTree>
    <p:extLst>
      <p:ext uri="{BB962C8B-B14F-4D97-AF65-F5344CB8AC3E}">
        <p14:creationId xmlns:p14="http://schemas.microsoft.com/office/powerpoint/2010/main" val="2251926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C5D70A0-6481-4FFB-9655-2C05461B04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DDB107B5-7855-43E8-AA84-263CF36C6703}"/>
              </a:ext>
            </a:extLst>
          </p:cNvPr>
          <p:cNvSpPr>
            <a:spLocks noGrp="1"/>
          </p:cNvSpPr>
          <p:nvPr>
            <p:ph type="title"/>
          </p:nvPr>
        </p:nvSpPr>
        <p:spPr/>
        <p:txBody>
          <a:bodyPr/>
          <a:lstStyle/>
          <a:p>
            <a:r>
              <a:rPr lang="en-GB" dirty="0">
                <a:cs typeface="Arial" panose="020B0604020202020204" pitchFamily="34" charset="0"/>
              </a:rPr>
              <a:t>Look 2 years ahead / </a:t>
            </a:r>
            <a:br>
              <a:rPr lang="en-GB" dirty="0">
                <a:cs typeface="Arial" panose="020B0604020202020204" pitchFamily="34" charset="0"/>
              </a:rPr>
            </a:br>
            <a:r>
              <a:rPr lang="en-GB" i="1" dirty="0" err="1">
                <a:cs typeface="Arial" panose="020B0604020202020204" pitchFamily="34" charset="0"/>
              </a:rPr>
              <a:t>Edrychwch</a:t>
            </a:r>
            <a:r>
              <a:rPr lang="en-GB" i="1" dirty="0">
                <a:cs typeface="Arial" panose="020B0604020202020204" pitchFamily="34" charset="0"/>
              </a:rPr>
              <a:t> 2 </a:t>
            </a:r>
            <a:r>
              <a:rPr lang="en-GB" i="1" dirty="0" err="1">
                <a:cs typeface="Arial" panose="020B0604020202020204" pitchFamily="34" charset="0"/>
              </a:rPr>
              <a:t>flynedd</a:t>
            </a:r>
            <a:r>
              <a:rPr lang="en-GB" i="1" dirty="0">
                <a:cs typeface="Arial" panose="020B0604020202020204" pitchFamily="34" charset="0"/>
              </a:rPr>
              <a:t> </a:t>
            </a:r>
            <a:r>
              <a:rPr lang="en-GB" i="1" dirty="0" err="1">
                <a:cs typeface="Arial" panose="020B0604020202020204" pitchFamily="34" charset="0"/>
              </a:rPr>
              <a:t>ymlaen</a:t>
            </a:r>
            <a:endParaRPr lang="en-GB" i="1" dirty="0">
              <a:cs typeface="Arial" panose="020B0604020202020204" pitchFamily="34" charset="0"/>
            </a:endParaRPr>
          </a:p>
        </p:txBody>
      </p:sp>
      <p:sp>
        <p:nvSpPr>
          <p:cNvPr id="3" name="Content Placeholder 2">
            <a:extLst>
              <a:ext uri="{FF2B5EF4-FFF2-40B4-BE49-F238E27FC236}">
                <a16:creationId xmlns:a16="http://schemas.microsoft.com/office/drawing/2014/main" id="{C232D72D-74B3-42E7-B11F-4C6B0C17D08F}"/>
              </a:ext>
            </a:extLst>
          </p:cNvPr>
          <p:cNvSpPr>
            <a:spLocks noGrp="1"/>
          </p:cNvSpPr>
          <p:nvPr>
            <p:ph sz="half" idx="1"/>
          </p:nvPr>
        </p:nvSpPr>
        <p:spPr/>
        <p:txBody>
          <a:bodyPr>
            <a:normAutofit/>
          </a:bodyPr>
          <a:lstStyle/>
          <a:p>
            <a:pPr lvl="1">
              <a:buFont typeface="Arial" panose="020B0604020202020204" pitchFamily="34" charset="0"/>
              <a:buChar char="•"/>
            </a:pPr>
            <a:r>
              <a:rPr lang="en-GB" sz="2000" dirty="0">
                <a:latin typeface="+mj-lt"/>
                <a:cs typeface="Arial" panose="020B0604020202020204" pitchFamily="34" charset="0"/>
              </a:rPr>
              <a:t>This is particularly important if you are looking at the Universities with the highest entry requirements – you don’t want to choose your options and aim to go to a particular institution only to find they don’t accept some of your subject choices.</a:t>
            </a:r>
          </a:p>
          <a:p>
            <a:pPr marL="0" indent="0">
              <a:buNone/>
            </a:pPr>
            <a:r>
              <a:rPr lang="en-GB" sz="2400" dirty="0">
                <a:latin typeface="+mj-lt"/>
                <a:cs typeface="Arial" panose="020B0604020202020204" pitchFamily="34" charset="0"/>
              </a:rPr>
              <a:t>You can find information on this from </a:t>
            </a:r>
            <a:r>
              <a:rPr lang="en-GB" sz="2400" dirty="0" err="1">
                <a:latin typeface="+mj-lt"/>
                <a:cs typeface="Arial" panose="020B0604020202020204" pitchFamily="34" charset="0"/>
              </a:rPr>
              <a:t>Unifrog</a:t>
            </a:r>
            <a:r>
              <a:rPr lang="en-GB" sz="2400" dirty="0">
                <a:latin typeface="+mj-lt"/>
                <a:cs typeface="Arial" panose="020B0604020202020204" pitchFamily="34" charset="0"/>
              </a:rPr>
              <a:t>, University websites, as well the staff in the Sixth Form Centre and the Careers Advisor  (Mr Wyn Davies) </a:t>
            </a:r>
            <a:r>
              <a:rPr lang="en-GB" sz="1800" u="sng" dirty="0" err="1">
                <a:solidFill>
                  <a:srgbClr val="2F390A"/>
                </a:solidFill>
                <a:effectLst/>
                <a:latin typeface="Calibri" panose="020F0502020204030204" pitchFamily="34" charset="0"/>
                <a:ea typeface="Times New Roman" panose="02020603050405020304" pitchFamily="18" charset="0"/>
                <a:hlinkClick r:id="rId3"/>
              </a:rPr>
              <a:t>wyn.davies@careerswales.gov.wales</a:t>
            </a:r>
            <a:r>
              <a:rPr lang="en-GB" sz="1800" u="sng" dirty="0">
                <a:solidFill>
                  <a:srgbClr val="2F390A"/>
                </a:solidFill>
                <a:effectLst/>
                <a:latin typeface="Calibri" panose="020F0502020204030204" pitchFamily="34" charset="0"/>
                <a:ea typeface="Times New Roman" panose="02020603050405020304" pitchFamily="18" charset="0"/>
              </a:rPr>
              <a:t> </a:t>
            </a:r>
            <a:endParaRPr lang="en-GB" sz="2400" dirty="0">
              <a:latin typeface="+mj-lt"/>
              <a:cs typeface="Arial" panose="020B0604020202020204" pitchFamily="34" charset="0"/>
            </a:endParaRPr>
          </a:p>
        </p:txBody>
      </p:sp>
      <p:sp>
        <p:nvSpPr>
          <p:cNvPr id="5" name="Content Placeholder 4">
            <a:extLst>
              <a:ext uri="{FF2B5EF4-FFF2-40B4-BE49-F238E27FC236}">
                <a16:creationId xmlns:a16="http://schemas.microsoft.com/office/drawing/2014/main" id="{14BD7534-8377-4BE4-B5D7-F13BD2423AA5}"/>
              </a:ext>
            </a:extLst>
          </p:cNvPr>
          <p:cNvSpPr>
            <a:spLocks noGrp="1"/>
          </p:cNvSpPr>
          <p:nvPr>
            <p:ph sz="half" idx="2"/>
          </p:nvPr>
        </p:nvSpPr>
        <p:spPr/>
        <p:txBody>
          <a:bodyPr>
            <a:normAutofit/>
          </a:bodyPr>
          <a:lstStyle/>
          <a:p>
            <a:pPr>
              <a:buFont typeface="Arial" panose="020B0604020202020204" pitchFamily="34" charset="0"/>
              <a:buChar char="•"/>
            </a:pPr>
            <a:r>
              <a:rPr lang="cy-GB" i="1" dirty="0"/>
              <a:t>Mae hyn yn bwysig iawn ar gyfer Prifysgolion sydd gyda’r gofynion mynediad uchaf – nid ydych am ddewis pynciau ac anelu am sefydliad arbennig ond i ddarganfod nad ydynt yn derbyn eich dewis o bynciau.</a:t>
            </a:r>
          </a:p>
          <a:p>
            <a:pPr>
              <a:buFont typeface="Arial" panose="020B0604020202020204" pitchFamily="34" charset="0"/>
              <a:buChar char="•"/>
            </a:pPr>
            <a:endParaRPr lang="cy-GB" i="1" dirty="0"/>
          </a:p>
          <a:p>
            <a:pPr marL="0" indent="0">
              <a:buNone/>
            </a:pPr>
            <a:r>
              <a:rPr lang="cy-GB" i="1" dirty="0"/>
              <a:t>Gallwch ddod o hyd i fwy o wybodaeth ar </a:t>
            </a:r>
            <a:r>
              <a:rPr lang="cy-GB" i="1" dirty="0" err="1"/>
              <a:t>Unifrog</a:t>
            </a:r>
            <a:r>
              <a:rPr lang="cy-GB" i="1" dirty="0"/>
              <a:t>, gwefannau prifysgolion, yn ogystal a staff y 6ed a’r Cynghorydd Gyrfaoedd, Mr Wyn Davies </a:t>
            </a:r>
            <a:r>
              <a:rPr lang="en-GB" i="1" u="sng" dirty="0" err="1">
                <a:solidFill>
                  <a:srgbClr val="2F390A"/>
                </a:solidFill>
                <a:latin typeface="Calibri" panose="020F0502020204030204" pitchFamily="34" charset="0"/>
                <a:ea typeface="Times New Roman" panose="02020603050405020304" pitchFamily="18" charset="0"/>
                <a:hlinkClick r:id="rId3"/>
              </a:rPr>
              <a:t>wyn.davies@careerswales.gov.wales</a:t>
            </a:r>
            <a:r>
              <a:rPr lang="en-GB" i="1" u="sng" dirty="0">
                <a:solidFill>
                  <a:srgbClr val="2F390A"/>
                </a:solidFill>
                <a:latin typeface="Calibri" panose="020F0502020204030204" pitchFamily="34" charset="0"/>
                <a:ea typeface="Times New Roman" panose="02020603050405020304" pitchFamily="18" charset="0"/>
              </a:rPr>
              <a:t> </a:t>
            </a:r>
            <a:endParaRPr lang="cy-GB" i="1" dirty="0"/>
          </a:p>
        </p:txBody>
      </p:sp>
    </p:spTree>
    <p:extLst>
      <p:ext uri="{BB962C8B-B14F-4D97-AF65-F5344CB8AC3E}">
        <p14:creationId xmlns:p14="http://schemas.microsoft.com/office/powerpoint/2010/main" val="240603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49242-B7B0-4AC4-AE0A-D6248C321BAA}"/>
              </a:ext>
            </a:extLst>
          </p:cNvPr>
          <p:cNvSpPr>
            <a:spLocks noGrp="1"/>
          </p:cNvSpPr>
          <p:nvPr>
            <p:ph type="title"/>
          </p:nvPr>
        </p:nvSpPr>
        <p:spPr/>
        <p:txBody>
          <a:bodyPr>
            <a:normAutofit/>
          </a:bodyPr>
          <a:lstStyle/>
          <a:p>
            <a:r>
              <a:rPr lang="en-GB" dirty="0"/>
              <a:t>Facilitating subjects / </a:t>
            </a:r>
            <a:r>
              <a:rPr lang="en-GB" i="1" dirty="0" err="1"/>
              <a:t>Pynciau</a:t>
            </a:r>
            <a:r>
              <a:rPr lang="en-GB" i="1" dirty="0"/>
              <a:t> </a:t>
            </a:r>
            <a:r>
              <a:rPr lang="en-GB" i="1" dirty="0" err="1"/>
              <a:t>hwyluso</a:t>
            </a:r>
            <a:endParaRPr lang="en-GB" sz="3100" i="1" dirty="0"/>
          </a:p>
        </p:txBody>
      </p:sp>
      <p:sp>
        <p:nvSpPr>
          <p:cNvPr id="3" name="Content Placeholder 2">
            <a:extLst>
              <a:ext uri="{FF2B5EF4-FFF2-40B4-BE49-F238E27FC236}">
                <a16:creationId xmlns:a16="http://schemas.microsoft.com/office/drawing/2014/main" id="{15D03399-24EC-44B3-9642-8C8409F16D39}"/>
              </a:ext>
            </a:extLst>
          </p:cNvPr>
          <p:cNvSpPr>
            <a:spLocks noGrp="1"/>
          </p:cNvSpPr>
          <p:nvPr>
            <p:ph sz="half" idx="1"/>
          </p:nvPr>
        </p:nvSpPr>
        <p:spPr/>
        <p:txBody>
          <a:bodyPr>
            <a:normAutofit fontScale="92500" lnSpcReduction="10000"/>
          </a:bodyPr>
          <a:lstStyle/>
          <a:p>
            <a:r>
              <a:rPr lang="en-GB" dirty="0"/>
              <a:t>These are commonly asked for in some universities’ entry requirements (Russell Group):</a:t>
            </a:r>
          </a:p>
          <a:p>
            <a:r>
              <a:rPr lang="en-GB" dirty="0"/>
              <a:t>Physics</a:t>
            </a:r>
          </a:p>
          <a:p>
            <a:r>
              <a:rPr lang="en-GB" dirty="0"/>
              <a:t>Biology</a:t>
            </a:r>
          </a:p>
          <a:p>
            <a:r>
              <a:rPr lang="en-GB" dirty="0"/>
              <a:t>Chemistry</a:t>
            </a:r>
          </a:p>
          <a:p>
            <a:r>
              <a:rPr lang="en-GB" dirty="0"/>
              <a:t>English Literature</a:t>
            </a:r>
          </a:p>
          <a:p>
            <a:r>
              <a:rPr lang="en-GB" dirty="0"/>
              <a:t>Geography</a:t>
            </a:r>
          </a:p>
          <a:p>
            <a:r>
              <a:rPr lang="en-GB" dirty="0"/>
              <a:t>History</a:t>
            </a:r>
          </a:p>
          <a:p>
            <a:r>
              <a:rPr lang="en-GB" dirty="0"/>
              <a:t>Maths / Further Maths</a:t>
            </a:r>
          </a:p>
          <a:p>
            <a:r>
              <a:rPr lang="en-GB" dirty="0"/>
              <a:t>Modern Foreign Languages</a:t>
            </a:r>
          </a:p>
        </p:txBody>
      </p:sp>
      <p:sp>
        <p:nvSpPr>
          <p:cNvPr id="4" name="Content Placeholder 3">
            <a:extLst>
              <a:ext uri="{FF2B5EF4-FFF2-40B4-BE49-F238E27FC236}">
                <a16:creationId xmlns:a16="http://schemas.microsoft.com/office/drawing/2014/main" id="{65179B4D-99DD-43F6-8930-F1D4E18639B8}"/>
              </a:ext>
            </a:extLst>
          </p:cNvPr>
          <p:cNvSpPr>
            <a:spLocks noGrp="1"/>
          </p:cNvSpPr>
          <p:nvPr>
            <p:ph sz="half" idx="2"/>
          </p:nvPr>
        </p:nvSpPr>
        <p:spPr/>
        <p:txBody>
          <a:bodyPr>
            <a:normAutofit fontScale="92500" lnSpcReduction="10000"/>
          </a:bodyPr>
          <a:lstStyle/>
          <a:p>
            <a:r>
              <a:rPr lang="en-GB" i="1" dirty="0"/>
              <a:t>Mae </a:t>
            </a:r>
            <a:r>
              <a:rPr lang="en-GB" i="1" dirty="0" err="1"/>
              <a:t>rhai</a:t>
            </a:r>
            <a:r>
              <a:rPr lang="en-GB" i="1" dirty="0"/>
              <a:t> </a:t>
            </a:r>
            <a:r>
              <a:rPr lang="en-GB" i="1" dirty="0" err="1"/>
              <a:t>prifysgolion</a:t>
            </a:r>
            <a:r>
              <a:rPr lang="en-GB" i="1" dirty="0"/>
              <a:t> </a:t>
            </a:r>
            <a:r>
              <a:rPr lang="en-GB" i="1" dirty="0" err="1"/>
              <a:t>yn</a:t>
            </a:r>
            <a:r>
              <a:rPr lang="en-GB" i="1" dirty="0"/>
              <a:t> y Russell Group </a:t>
            </a:r>
            <a:r>
              <a:rPr lang="en-GB" i="1" dirty="0" err="1"/>
              <a:t>yn</a:t>
            </a:r>
            <a:r>
              <a:rPr lang="en-GB" i="1" dirty="0"/>
              <a:t> </a:t>
            </a:r>
            <a:r>
              <a:rPr lang="en-GB" i="1" dirty="0" err="1"/>
              <a:t>gofyn</a:t>
            </a:r>
            <a:r>
              <a:rPr lang="en-GB" i="1" dirty="0"/>
              <a:t> am rai </a:t>
            </a:r>
            <a:r>
              <a:rPr lang="en-GB" i="1" dirty="0" err="1"/>
              <a:t>o’r</a:t>
            </a:r>
            <a:r>
              <a:rPr lang="en-GB" i="1" dirty="0"/>
              <a:t> </a:t>
            </a:r>
            <a:r>
              <a:rPr lang="en-GB" i="1" dirty="0" err="1"/>
              <a:t>pynciau</a:t>
            </a:r>
            <a:r>
              <a:rPr lang="en-GB" i="1" dirty="0"/>
              <a:t> </a:t>
            </a:r>
            <a:r>
              <a:rPr lang="en-GB" i="1" dirty="0" err="1"/>
              <a:t>isod</a:t>
            </a:r>
            <a:r>
              <a:rPr lang="en-GB" i="1" dirty="0"/>
              <a:t>:</a:t>
            </a:r>
          </a:p>
          <a:p>
            <a:r>
              <a:rPr lang="en-GB" i="1" dirty="0" err="1"/>
              <a:t>Ffiseg</a:t>
            </a:r>
            <a:endParaRPr lang="en-GB" i="1" dirty="0"/>
          </a:p>
          <a:p>
            <a:r>
              <a:rPr lang="en-GB" i="1" dirty="0" err="1"/>
              <a:t>Bioleg</a:t>
            </a:r>
            <a:endParaRPr lang="en-GB" i="1" dirty="0"/>
          </a:p>
          <a:p>
            <a:r>
              <a:rPr lang="en-GB" i="1" dirty="0" err="1"/>
              <a:t>Cemeg</a:t>
            </a:r>
            <a:endParaRPr lang="en-GB" i="1" dirty="0"/>
          </a:p>
          <a:p>
            <a:r>
              <a:rPr lang="en-GB" i="1" dirty="0" err="1"/>
              <a:t>Llenyddiaeth</a:t>
            </a:r>
            <a:r>
              <a:rPr lang="en-GB" i="1" dirty="0"/>
              <a:t> </a:t>
            </a:r>
            <a:r>
              <a:rPr lang="en-GB" i="1" dirty="0" err="1"/>
              <a:t>Saesneg</a:t>
            </a:r>
            <a:endParaRPr lang="en-GB" i="1" dirty="0"/>
          </a:p>
          <a:p>
            <a:r>
              <a:rPr lang="en-GB" i="1" dirty="0" err="1"/>
              <a:t>Daearyddiaeth</a:t>
            </a:r>
            <a:endParaRPr lang="en-GB" i="1" dirty="0"/>
          </a:p>
          <a:p>
            <a:r>
              <a:rPr lang="en-GB" i="1" dirty="0"/>
              <a:t>Hanes</a:t>
            </a:r>
          </a:p>
          <a:p>
            <a:r>
              <a:rPr lang="en-GB" i="1" dirty="0"/>
              <a:t>Maths / Maths </a:t>
            </a:r>
            <a:r>
              <a:rPr lang="en-GB" i="1" dirty="0" err="1"/>
              <a:t>Bellach</a:t>
            </a:r>
            <a:endParaRPr lang="en-GB" i="1" dirty="0"/>
          </a:p>
          <a:p>
            <a:r>
              <a:rPr lang="en-GB" i="1" dirty="0" err="1"/>
              <a:t>Ieithoedd</a:t>
            </a:r>
            <a:r>
              <a:rPr lang="en-GB" i="1" dirty="0"/>
              <a:t> Modern</a:t>
            </a:r>
          </a:p>
        </p:txBody>
      </p:sp>
    </p:spTree>
    <p:extLst>
      <p:ext uri="{BB962C8B-B14F-4D97-AF65-F5344CB8AC3E}">
        <p14:creationId xmlns:p14="http://schemas.microsoft.com/office/powerpoint/2010/main" val="2439354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FD427A-7944-4355-A979-4F1A13ACC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CE2A99BD-0B41-41F3-B831-302317666740}"/>
              </a:ext>
            </a:extLst>
          </p:cNvPr>
          <p:cNvSpPr>
            <a:spLocks noGrp="1"/>
          </p:cNvSpPr>
          <p:nvPr>
            <p:ph type="title"/>
          </p:nvPr>
        </p:nvSpPr>
        <p:spPr/>
        <p:txBody>
          <a:bodyPr/>
          <a:lstStyle/>
          <a:p>
            <a:r>
              <a:rPr lang="en-GB" dirty="0"/>
              <a:t>Purpose of evening / </a:t>
            </a:r>
            <a:r>
              <a:rPr lang="en-GB" i="1" dirty="0" err="1"/>
              <a:t>Pwrpas</a:t>
            </a:r>
            <a:r>
              <a:rPr lang="en-GB" i="1" dirty="0"/>
              <a:t> y </a:t>
            </a:r>
            <a:r>
              <a:rPr lang="en-GB" i="1" dirty="0" err="1"/>
              <a:t>noson</a:t>
            </a:r>
            <a:endParaRPr lang="en-GB" i="1" dirty="0"/>
          </a:p>
        </p:txBody>
      </p:sp>
      <p:sp>
        <p:nvSpPr>
          <p:cNvPr id="7" name="Content Placeholder 6">
            <a:extLst>
              <a:ext uri="{FF2B5EF4-FFF2-40B4-BE49-F238E27FC236}">
                <a16:creationId xmlns:a16="http://schemas.microsoft.com/office/drawing/2014/main" id="{BA828DEC-C04D-4C0A-BA7D-21668222F3F8}"/>
              </a:ext>
            </a:extLst>
          </p:cNvPr>
          <p:cNvSpPr>
            <a:spLocks noGrp="1"/>
          </p:cNvSpPr>
          <p:nvPr>
            <p:ph sz="half" idx="1"/>
          </p:nvPr>
        </p:nvSpPr>
        <p:spPr/>
        <p:txBody>
          <a:bodyPr>
            <a:normAutofit/>
          </a:bodyPr>
          <a:lstStyle/>
          <a:p>
            <a:pPr>
              <a:buFont typeface="Arial" panose="020B0604020202020204" pitchFamily="34" charset="0"/>
              <a:buChar char="•"/>
            </a:pPr>
            <a:r>
              <a:rPr lang="en-GB" dirty="0"/>
              <a:t> </a:t>
            </a:r>
            <a:r>
              <a:rPr lang="en-GB" sz="2800" dirty="0"/>
              <a:t>Introduction to the 6</a:t>
            </a:r>
            <a:r>
              <a:rPr lang="en-GB" sz="2800" baseline="30000" dirty="0"/>
              <a:t>th</a:t>
            </a:r>
            <a:r>
              <a:rPr lang="en-GB" sz="2800" dirty="0"/>
              <a:t> form at </a:t>
            </a:r>
            <a:r>
              <a:rPr lang="en-GB" sz="2800" dirty="0" err="1"/>
              <a:t>Penglais</a:t>
            </a:r>
            <a:endParaRPr lang="en-GB" sz="2800" dirty="0"/>
          </a:p>
          <a:p>
            <a:pPr>
              <a:buFont typeface="Arial" panose="020B0604020202020204" pitchFamily="34" charset="0"/>
              <a:buChar char="•"/>
            </a:pPr>
            <a:r>
              <a:rPr lang="en-GB" sz="2800" dirty="0"/>
              <a:t> Understanding of the options process</a:t>
            </a:r>
          </a:p>
          <a:p>
            <a:pPr>
              <a:buFont typeface="Arial" panose="020B0604020202020204" pitchFamily="34" charset="0"/>
              <a:buChar char="•"/>
            </a:pPr>
            <a:r>
              <a:rPr lang="en-GB" sz="2800" dirty="0"/>
              <a:t> Life in the 6</a:t>
            </a:r>
            <a:r>
              <a:rPr lang="en-GB" sz="2800" baseline="30000" dirty="0"/>
              <a:t>th</a:t>
            </a:r>
            <a:r>
              <a:rPr lang="en-GB" sz="2800" dirty="0"/>
              <a:t> form</a:t>
            </a:r>
          </a:p>
          <a:p>
            <a:pPr>
              <a:buFont typeface="Arial" panose="020B0604020202020204" pitchFamily="34" charset="0"/>
              <a:buChar char="•"/>
            </a:pPr>
            <a:r>
              <a:rPr lang="en-GB" sz="2800" dirty="0"/>
              <a:t> What to consider when choosing subjects?</a:t>
            </a:r>
          </a:p>
          <a:p>
            <a:pPr>
              <a:buFont typeface="Arial" panose="020B0604020202020204" pitchFamily="34" charset="0"/>
              <a:buChar char="•"/>
            </a:pPr>
            <a:r>
              <a:rPr lang="en-GB" sz="2800" dirty="0"/>
              <a:t>What next?</a:t>
            </a:r>
          </a:p>
        </p:txBody>
      </p:sp>
      <p:sp>
        <p:nvSpPr>
          <p:cNvPr id="8" name="Content Placeholder 7">
            <a:extLst>
              <a:ext uri="{FF2B5EF4-FFF2-40B4-BE49-F238E27FC236}">
                <a16:creationId xmlns:a16="http://schemas.microsoft.com/office/drawing/2014/main" id="{F5A0E8D9-E451-4668-9219-16142EF5B6E0}"/>
              </a:ext>
            </a:extLst>
          </p:cNvPr>
          <p:cNvSpPr>
            <a:spLocks noGrp="1"/>
          </p:cNvSpPr>
          <p:nvPr>
            <p:ph sz="half" idx="2"/>
          </p:nvPr>
        </p:nvSpPr>
        <p:spPr/>
        <p:txBody>
          <a:bodyPr>
            <a:normAutofit/>
          </a:bodyPr>
          <a:lstStyle/>
          <a:p>
            <a:pPr>
              <a:buFont typeface="Arial" panose="020B0604020202020204" pitchFamily="34" charset="0"/>
              <a:buChar char="•"/>
            </a:pPr>
            <a:r>
              <a:rPr lang="en-GB" dirty="0"/>
              <a:t>  </a:t>
            </a:r>
            <a:r>
              <a:rPr lang="en-GB" sz="2800" i="1" dirty="0" err="1"/>
              <a:t>Cyflwyniad</a:t>
            </a:r>
            <a:r>
              <a:rPr lang="en-GB" sz="2800" i="1" dirty="0"/>
              <a:t> </a:t>
            </a:r>
            <a:r>
              <a:rPr lang="en-GB" sz="2800" i="1" dirty="0" err="1"/>
              <a:t>i’r</a:t>
            </a:r>
            <a:r>
              <a:rPr lang="en-GB" sz="2800" i="1" dirty="0"/>
              <a:t> 6ed </a:t>
            </a:r>
            <a:r>
              <a:rPr lang="en-GB" sz="2800" i="1" dirty="0" err="1"/>
              <a:t>ym</a:t>
            </a:r>
            <a:r>
              <a:rPr lang="en-GB" sz="2800" i="1" dirty="0"/>
              <a:t> </a:t>
            </a:r>
            <a:r>
              <a:rPr lang="en-GB" sz="2800" i="1" dirty="0" err="1"/>
              <a:t>Mhenglais</a:t>
            </a:r>
            <a:endParaRPr lang="en-GB" sz="2800" i="1" dirty="0"/>
          </a:p>
          <a:p>
            <a:pPr>
              <a:buFont typeface="Arial" panose="020B0604020202020204" pitchFamily="34" charset="0"/>
              <a:buChar char="•"/>
            </a:pPr>
            <a:r>
              <a:rPr lang="en-GB" sz="2800" i="1" dirty="0"/>
              <a:t> </a:t>
            </a:r>
            <a:r>
              <a:rPr lang="en-GB" sz="2800" i="1" dirty="0" err="1"/>
              <a:t>Dealltwriaeth</a:t>
            </a:r>
            <a:r>
              <a:rPr lang="en-GB" sz="2800" i="1" dirty="0"/>
              <a:t> </a:t>
            </a:r>
            <a:r>
              <a:rPr lang="en-GB" sz="2800" i="1" dirty="0" err="1"/>
              <a:t>o’r</a:t>
            </a:r>
            <a:r>
              <a:rPr lang="en-GB" sz="2800" i="1" dirty="0"/>
              <a:t> broses </a:t>
            </a:r>
            <a:r>
              <a:rPr lang="en-GB" sz="2800" i="1" dirty="0" err="1"/>
              <a:t>opsiynau</a:t>
            </a:r>
            <a:endParaRPr lang="en-GB" sz="2800" i="1" dirty="0"/>
          </a:p>
          <a:p>
            <a:pPr>
              <a:buFont typeface="Arial" panose="020B0604020202020204" pitchFamily="34" charset="0"/>
              <a:buChar char="•"/>
            </a:pPr>
            <a:r>
              <a:rPr lang="en-GB" sz="2800" i="1" dirty="0"/>
              <a:t> </a:t>
            </a:r>
            <a:r>
              <a:rPr lang="en-GB" sz="2800" i="1" dirty="0" err="1"/>
              <a:t>Bywyd</a:t>
            </a:r>
            <a:r>
              <a:rPr lang="en-GB" sz="2800" i="1" dirty="0"/>
              <a:t> </a:t>
            </a:r>
            <a:r>
              <a:rPr lang="en-GB" sz="2800" i="1" dirty="0" err="1"/>
              <a:t>yn</a:t>
            </a:r>
            <a:r>
              <a:rPr lang="en-GB" sz="2800" i="1" dirty="0"/>
              <a:t> y 6ed</a:t>
            </a:r>
          </a:p>
          <a:p>
            <a:pPr>
              <a:buFont typeface="Arial" panose="020B0604020202020204" pitchFamily="34" charset="0"/>
              <a:buChar char="•"/>
            </a:pPr>
            <a:r>
              <a:rPr lang="en-GB" sz="2800" i="1" dirty="0"/>
              <a:t> Beth </a:t>
            </a:r>
            <a:r>
              <a:rPr lang="en-GB" sz="2800" i="1" dirty="0" err="1"/>
              <a:t>i’w</a:t>
            </a:r>
            <a:r>
              <a:rPr lang="en-GB" sz="2800" i="1" dirty="0"/>
              <a:t> </a:t>
            </a:r>
            <a:r>
              <a:rPr lang="en-GB" sz="2800" i="1" dirty="0" err="1"/>
              <a:t>ystyried</a:t>
            </a:r>
            <a:r>
              <a:rPr lang="en-GB" sz="2800" i="1" dirty="0"/>
              <a:t> pan </a:t>
            </a:r>
            <a:r>
              <a:rPr lang="en-GB" sz="2800" i="1" dirty="0" err="1"/>
              <a:t>yn</a:t>
            </a:r>
            <a:r>
              <a:rPr lang="en-GB" sz="2800" i="1" dirty="0"/>
              <a:t> </a:t>
            </a:r>
            <a:r>
              <a:rPr lang="en-GB" sz="2800" i="1" dirty="0" err="1"/>
              <a:t>dewis</a:t>
            </a:r>
            <a:r>
              <a:rPr lang="en-GB" sz="2800" i="1" dirty="0"/>
              <a:t> </a:t>
            </a:r>
            <a:r>
              <a:rPr lang="en-GB" sz="2800" i="1" dirty="0" err="1"/>
              <a:t>pynciau</a:t>
            </a:r>
            <a:r>
              <a:rPr lang="en-GB" sz="2800" i="1" dirty="0"/>
              <a:t>?</a:t>
            </a:r>
          </a:p>
          <a:p>
            <a:pPr>
              <a:buFont typeface="Arial" panose="020B0604020202020204" pitchFamily="34" charset="0"/>
              <a:buChar char="•"/>
            </a:pPr>
            <a:r>
              <a:rPr lang="en-GB" sz="2800" i="1" dirty="0"/>
              <a:t> Beth </a:t>
            </a:r>
            <a:r>
              <a:rPr lang="en-GB" sz="2800" i="1" dirty="0" err="1"/>
              <a:t>nesaf</a:t>
            </a:r>
            <a:r>
              <a:rPr lang="en-GB" sz="2800" i="1" dirty="0"/>
              <a:t>?</a:t>
            </a:r>
          </a:p>
        </p:txBody>
      </p:sp>
    </p:spTree>
    <p:extLst>
      <p:ext uri="{BB962C8B-B14F-4D97-AF65-F5344CB8AC3E}">
        <p14:creationId xmlns:p14="http://schemas.microsoft.com/office/powerpoint/2010/main" val="2856149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08035-CA88-4026-A31E-F3E866721F7E}"/>
              </a:ext>
            </a:extLst>
          </p:cNvPr>
          <p:cNvSpPr>
            <a:spLocks noGrp="1"/>
          </p:cNvSpPr>
          <p:nvPr>
            <p:ph type="title"/>
          </p:nvPr>
        </p:nvSpPr>
        <p:spPr/>
        <p:txBody>
          <a:bodyPr/>
          <a:lstStyle/>
          <a:p>
            <a:r>
              <a:rPr lang="en-GB" dirty="0"/>
              <a:t>Subject combinations / </a:t>
            </a:r>
            <a:br>
              <a:rPr lang="en-GB" dirty="0"/>
            </a:br>
            <a:r>
              <a:rPr lang="en-GB" i="1" dirty="0" err="1"/>
              <a:t>Cyfuniad</a:t>
            </a:r>
            <a:r>
              <a:rPr lang="en-GB" i="1" dirty="0"/>
              <a:t> o </a:t>
            </a:r>
            <a:r>
              <a:rPr lang="en-GB" i="1" dirty="0" err="1"/>
              <a:t>bynicau</a:t>
            </a:r>
            <a:r>
              <a:rPr lang="en-GB" i="1" dirty="0"/>
              <a:t> </a:t>
            </a:r>
          </a:p>
        </p:txBody>
      </p:sp>
      <p:sp>
        <p:nvSpPr>
          <p:cNvPr id="3" name="Content Placeholder 2">
            <a:extLst>
              <a:ext uri="{FF2B5EF4-FFF2-40B4-BE49-F238E27FC236}">
                <a16:creationId xmlns:a16="http://schemas.microsoft.com/office/drawing/2014/main" id="{0489EF47-D41A-4183-A157-2D6A7CA4E53F}"/>
              </a:ext>
            </a:extLst>
          </p:cNvPr>
          <p:cNvSpPr>
            <a:spLocks noGrp="1"/>
          </p:cNvSpPr>
          <p:nvPr>
            <p:ph sz="half" idx="1"/>
          </p:nvPr>
        </p:nvSpPr>
        <p:spPr/>
        <p:txBody>
          <a:bodyPr>
            <a:normAutofit fontScale="85000" lnSpcReduction="20000"/>
          </a:bodyPr>
          <a:lstStyle/>
          <a:p>
            <a:r>
              <a:rPr lang="en-GB" dirty="0"/>
              <a:t>Certain subjects compliment each other</a:t>
            </a:r>
          </a:p>
          <a:p>
            <a:r>
              <a:rPr lang="en-GB" dirty="0"/>
              <a:t>Sciences – Biology, Chemistry, Maths or Physics</a:t>
            </a:r>
          </a:p>
          <a:p>
            <a:r>
              <a:rPr lang="en-GB" dirty="0"/>
              <a:t>Social sciences – Geography, English, History Psychology, Sociology, </a:t>
            </a:r>
          </a:p>
          <a:p>
            <a:r>
              <a:rPr lang="en-GB" dirty="0"/>
              <a:t>Languages – Spanish, French, Mandarin, English, Welsh</a:t>
            </a:r>
          </a:p>
          <a:p>
            <a:r>
              <a:rPr lang="en-GB" dirty="0"/>
              <a:t>Creative – Music, Drama, Media</a:t>
            </a:r>
          </a:p>
          <a:p>
            <a:endParaRPr lang="en-GB" dirty="0"/>
          </a:p>
          <a:p>
            <a:r>
              <a:rPr lang="en-GB" dirty="0"/>
              <a:t>But this does depend on what you would like to study in university. Use these sites to help your search</a:t>
            </a:r>
          </a:p>
          <a:p>
            <a:r>
              <a:rPr lang="en-GB" dirty="0">
                <a:hlinkClick r:id="rId2"/>
              </a:rPr>
              <a:t>https://www.theuniguide.co.uk/a-level-explorer</a:t>
            </a:r>
            <a:endParaRPr lang="en-GB" dirty="0"/>
          </a:p>
          <a:p>
            <a:r>
              <a:rPr lang="en-GB" dirty="0">
                <a:hlinkClick r:id="rId3"/>
              </a:rPr>
              <a:t>https://www.informedchoices.ac.uk/</a:t>
            </a:r>
            <a:endParaRPr lang="en-GB" dirty="0"/>
          </a:p>
          <a:p>
            <a:r>
              <a:rPr lang="en-GB" dirty="0" err="1"/>
              <a:t>Unifrog</a:t>
            </a:r>
            <a:endParaRPr lang="en-GB" dirty="0"/>
          </a:p>
          <a:p>
            <a:endParaRPr lang="en-GB" dirty="0"/>
          </a:p>
        </p:txBody>
      </p:sp>
      <p:sp>
        <p:nvSpPr>
          <p:cNvPr id="4" name="Content Placeholder 3">
            <a:extLst>
              <a:ext uri="{FF2B5EF4-FFF2-40B4-BE49-F238E27FC236}">
                <a16:creationId xmlns:a16="http://schemas.microsoft.com/office/drawing/2014/main" id="{3981E199-46CE-448B-97EE-1A7888ED50B6}"/>
              </a:ext>
            </a:extLst>
          </p:cNvPr>
          <p:cNvSpPr>
            <a:spLocks noGrp="1"/>
          </p:cNvSpPr>
          <p:nvPr>
            <p:ph sz="half" idx="2"/>
          </p:nvPr>
        </p:nvSpPr>
        <p:spPr/>
        <p:txBody>
          <a:bodyPr>
            <a:normAutofit fontScale="85000" lnSpcReduction="20000"/>
          </a:bodyPr>
          <a:lstStyle/>
          <a:p>
            <a:r>
              <a:rPr lang="en-GB" i="1" dirty="0"/>
              <a:t>Mae </a:t>
            </a:r>
            <a:r>
              <a:rPr lang="en-GB" i="1" dirty="0" err="1"/>
              <a:t>rhai</a:t>
            </a:r>
            <a:r>
              <a:rPr lang="en-GB" i="1" dirty="0"/>
              <a:t> </a:t>
            </a:r>
            <a:r>
              <a:rPr lang="en-GB" i="1" dirty="0" err="1"/>
              <a:t>pynciau</a:t>
            </a:r>
            <a:r>
              <a:rPr lang="en-GB" i="1" dirty="0"/>
              <a:t> </a:t>
            </a:r>
            <a:r>
              <a:rPr lang="en-GB" i="1" dirty="0" err="1"/>
              <a:t>yn</a:t>
            </a:r>
            <a:r>
              <a:rPr lang="en-GB" i="1" dirty="0"/>
              <a:t> </a:t>
            </a:r>
            <a:r>
              <a:rPr lang="en-GB" i="1" dirty="0" err="1"/>
              <a:t>gweithio’n</a:t>
            </a:r>
            <a:r>
              <a:rPr lang="en-GB" i="1" dirty="0"/>
              <a:t> </a:t>
            </a:r>
            <a:r>
              <a:rPr lang="en-GB" i="1" dirty="0" err="1"/>
              <a:t>dda</a:t>
            </a:r>
            <a:r>
              <a:rPr lang="en-GB" i="1" dirty="0"/>
              <a:t> </a:t>
            </a:r>
            <a:r>
              <a:rPr lang="en-GB" i="1" dirty="0" err="1"/>
              <a:t>gyda’i</a:t>
            </a:r>
            <a:r>
              <a:rPr lang="en-GB" i="1" dirty="0"/>
              <a:t> </a:t>
            </a:r>
            <a:r>
              <a:rPr lang="en-GB" i="1" dirty="0" err="1"/>
              <a:t>gilydd</a:t>
            </a:r>
            <a:r>
              <a:rPr lang="en-GB" i="1" dirty="0"/>
              <a:t>:</a:t>
            </a:r>
          </a:p>
          <a:p>
            <a:r>
              <a:rPr lang="en-GB" i="1" dirty="0" err="1"/>
              <a:t>Gwyddorau</a:t>
            </a:r>
            <a:r>
              <a:rPr lang="en-GB" i="1" dirty="0"/>
              <a:t> – </a:t>
            </a:r>
            <a:r>
              <a:rPr lang="en-GB" i="1" dirty="0" err="1"/>
              <a:t>Bioleg</a:t>
            </a:r>
            <a:r>
              <a:rPr lang="en-GB" i="1" dirty="0"/>
              <a:t>, </a:t>
            </a:r>
            <a:r>
              <a:rPr lang="en-GB" i="1" dirty="0" err="1"/>
              <a:t>Cemeg</a:t>
            </a:r>
            <a:r>
              <a:rPr lang="en-GB" i="1" dirty="0"/>
              <a:t>, Maths neu </a:t>
            </a:r>
            <a:r>
              <a:rPr lang="en-GB" i="1" dirty="0" err="1"/>
              <a:t>Ffiseg</a:t>
            </a:r>
            <a:endParaRPr lang="en-GB" i="1" dirty="0"/>
          </a:p>
          <a:p>
            <a:r>
              <a:rPr lang="en-GB" i="1" dirty="0" err="1"/>
              <a:t>Gwyddorau</a:t>
            </a:r>
            <a:r>
              <a:rPr lang="en-GB" i="1" dirty="0"/>
              <a:t> </a:t>
            </a:r>
            <a:r>
              <a:rPr lang="en-GB" i="1" dirty="0" err="1"/>
              <a:t>cymedithasol</a:t>
            </a:r>
            <a:r>
              <a:rPr lang="en-GB" i="1" dirty="0"/>
              <a:t> – </a:t>
            </a:r>
            <a:r>
              <a:rPr lang="en-GB" i="1" dirty="0" err="1"/>
              <a:t>Daearyddiaeth</a:t>
            </a:r>
            <a:r>
              <a:rPr lang="en-GB" i="1" dirty="0"/>
              <a:t>, </a:t>
            </a:r>
            <a:r>
              <a:rPr lang="en-GB" i="1" dirty="0" err="1"/>
              <a:t>Saesneg</a:t>
            </a:r>
            <a:r>
              <a:rPr lang="en-GB" i="1" dirty="0"/>
              <a:t> </a:t>
            </a:r>
            <a:r>
              <a:rPr lang="en-GB" i="1" dirty="0" err="1"/>
              <a:t>Llen</a:t>
            </a:r>
            <a:r>
              <a:rPr lang="en-GB" i="1" dirty="0"/>
              <a:t>, Hanes, </a:t>
            </a:r>
            <a:r>
              <a:rPr lang="en-GB" i="1" dirty="0" err="1"/>
              <a:t>Seicoleg</a:t>
            </a:r>
            <a:r>
              <a:rPr lang="en-GB" i="1" dirty="0"/>
              <a:t>, </a:t>
            </a:r>
            <a:r>
              <a:rPr lang="en-GB" i="1" dirty="0" err="1"/>
              <a:t>Cymdeithaseg</a:t>
            </a:r>
            <a:endParaRPr lang="en-GB" i="1" dirty="0"/>
          </a:p>
          <a:p>
            <a:r>
              <a:rPr lang="en-GB" i="1" dirty="0" err="1"/>
              <a:t>Ieithoedd</a:t>
            </a:r>
            <a:r>
              <a:rPr lang="en-GB" i="1" dirty="0"/>
              <a:t>: - </a:t>
            </a:r>
            <a:r>
              <a:rPr lang="en-GB" i="1" dirty="0" err="1"/>
              <a:t>Sbaeneg</a:t>
            </a:r>
            <a:r>
              <a:rPr lang="en-GB" i="1" dirty="0"/>
              <a:t>, </a:t>
            </a:r>
            <a:r>
              <a:rPr lang="en-GB" i="1" dirty="0" err="1"/>
              <a:t>Ffrangeg</a:t>
            </a:r>
            <a:r>
              <a:rPr lang="en-GB" i="1" dirty="0"/>
              <a:t>, Mandarin, </a:t>
            </a:r>
            <a:r>
              <a:rPr lang="en-GB" i="1" dirty="0" err="1"/>
              <a:t>Saesneg</a:t>
            </a:r>
            <a:r>
              <a:rPr lang="en-GB" i="1" dirty="0"/>
              <a:t>, </a:t>
            </a:r>
            <a:r>
              <a:rPr lang="en-GB" i="1" dirty="0" err="1"/>
              <a:t>Cymraeg</a:t>
            </a:r>
            <a:endParaRPr lang="en-GB" i="1" dirty="0"/>
          </a:p>
          <a:p>
            <a:r>
              <a:rPr lang="en-GB" i="1" dirty="0" err="1"/>
              <a:t>Creadigol</a:t>
            </a:r>
            <a:r>
              <a:rPr lang="en-GB" i="1" dirty="0"/>
              <a:t>: </a:t>
            </a:r>
            <a:r>
              <a:rPr lang="en-GB" i="1" dirty="0" err="1"/>
              <a:t>Cerdd</a:t>
            </a:r>
            <a:r>
              <a:rPr lang="en-GB" i="1" dirty="0"/>
              <a:t>, Drama, </a:t>
            </a:r>
            <a:r>
              <a:rPr lang="en-GB" i="1" dirty="0" err="1"/>
              <a:t>Cyfryngau</a:t>
            </a:r>
            <a:endParaRPr lang="en-GB" i="1" dirty="0"/>
          </a:p>
          <a:p>
            <a:r>
              <a:rPr lang="en-GB" i="1" dirty="0"/>
              <a:t>Mae </a:t>
            </a:r>
            <a:r>
              <a:rPr lang="en-GB" i="1" dirty="0" err="1"/>
              <a:t>hyn</a:t>
            </a:r>
            <a:r>
              <a:rPr lang="en-GB" i="1" dirty="0"/>
              <a:t> </a:t>
            </a:r>
            <a:r>
              <a:rPr lang="en-GB" i="1" dirty="0" err="1"/>
              <a:t>yn</a:t>
            </a:r>
            <a:r>
              <a:rPr lang="en-GB" i="1" dirty="0"/>
              <a:t> </a:t>
            </a:r>
            <a:r>
              <a:rPr lang="en-GB" i="1" dirty="0" err="1"/>
              <a:t>dibynnu</a:t>
            </a:r>
            <a:r>
              <a:rPr lang="en-GB" i="1" dirty="0"/>
              <a:t> </a:t>
            </a:r>
            <a:r>
              <a:rPr lang="en-GB" i="1" dirty="0" err="1"/>
              <a:t>ar</a:t>
            </a:r>
            <a:r>
              <a:rPr lang="en-GB" i="1" dirty="0"/>
              <a:t> </a:t>
            </a:r>
            <a:r>
              <a:rPr lang="en-GB" i="1" dirty="0" err="1"/>
              <a:t>beth</a:t>
            </a:r>
            <a:r>
              <a:rPr lang="en-GB" i="1" dirty="0"/>
              <a:t> </a:t>
            </a:r>
            <a:r>
              <a:rPr lang="en-GB" i="1" dirty="0" err="1"/>
              <a:t>yr</a:t>
            </a:r>
            <a:r>
              <a:rPr lang="en-GB" i="1" dirty="0"/>
              <a:t> </a:t>
            </a:r>
            <a:r>
              <a:rPr lang="en-GB" i="1" dirty="0" err="1"/>
              <a:t>hoffech</a:t>
            </a:r>
            <a:r>
              <a:rPr lang="en-GB" i="1" dirty="0"/>
              <a:t> </a:t>
            </a:r>
            <a:r>
              <a:rPr lang="en-GB" i="1" dirty="0" err="1"/>
              <a:t>ei</a:t>
            </a:r>
            <a:r>
              <a:rPr lang="en-GB" i="1" dirty="0"/>
              <a:t> </a:t>
            </a:r>
            <a:r>
              <a:rPr lang="en-GB" i="1" dirty="0" err="1"/>
              <a:t>astudio</a:t>
            </a:r>
            <a:r>
              <a:rPr lang="en-GB" i="1" dirty="0"/>
              <a:t> </a:t>
            </a:r>
            <a:r>
              <a:rPr lang="en-GB" i="1" dirty="0" err="1"/>
              <a:t>mewn</a:t>
            </a:r>
            <a:r>
              <a:rPr lang="en-GB" i="1" dirty="0"/>
              <a:t> </a:t>
            </a:r>
            <a:r>
              <a:rPr lang="en-GB" i="1" dirty="0" err="1"/>
              <a:t>prifysgol</a:t>
            </a:r>
            <a:r>
              <a:rPr lang="en-GB" i="1" dirty="0"/>
              <a:t>.  </a:t>
            </a:r>
            <a:r>
              <a:rPr lang="en-GB" i="1" dirty="0" err="1"/>
              <a:t>Defnyddiwch</a:t>
            </a:r>
            <a:r>
              <a:rPr lang="en-GB" i="1" dirty="0"/>
              <a:t> y </a:t>
            </a:r>
            <a:r>
              <a:rPr lang="en-GB" i="1" dirty="0" err="1"/>
              <a:t>gwefanau</a:t>
            </a:r>
            <a:r>
              <a:rPr lang="en-GB" i="1" dirty="0"/>
              <a:t> </a:t>
            </a:r>
            <a:r>
              <a:rPr lang="en-GB" i="1" dirty="0" err="1"/>
              <a:t>isod</a:t>
            </a:r>
            <a:r>
              <a:rPr lang="en-GB" i="1" dirty="0"/>
              <a:t> </a:t>
            </a:r>
            <a:r>
              <a:rPr lang="en-GB" i="1" dirty="0" err="1"/>
              <a:t>i’ch</a:t>
            </a:r>
            <a:r>
              <a:rPr lang="en-GB" i="1" dirty="0"/>
              <a:t> </a:t>
            </a:r>
            <a:r>
              <a:rPr lang="en-GB" i="1" dirty="0" err="1"/>
              <a:t>helpu</a:t>
            </a:r>
            <a:r>
              <a:rPr lang="en-GB" i="1" dirty="0"/>
              <a:t> </a:t>
            </a:r>
            <a:r>
              <a:rPr lang="en-GB" i="1" dirty="0" err="1"/>
              <a:t>gyda’ch</a:t>
            </a:r>
            <a:r>
              <a:rPr lang="en-GB" i="1" dirty="0"/>
              <a:t> </a:t>
            </a:r>
            <a:r>
              <a:rPr lang="en-GB" i="1" dirty="0" err="1"/>
              <a:t>ymchwil</a:t>
            </a:r>
            <a:r>
              <a:rPr lang="en-GB" i="1" dirty="0"/>
              <a:t>:</a:t>
            </a:r>
          </a:p>
          <a:p>
            <a:r>
              <a:rPr lang="en-GB" i="1" dirty="0">
                <a:hlinkClick r:id="rId2"/>
              </a:rPr>
              <a:t>https://www.theuniguide.co.uk/a-level-explorer</a:t>
            </a:r>
            <a:endParaRPr lang="en-GB" i="1" dirty="0"/>
          </a:p>
          <a:p>
            <a:r>
              <a:rPr lang="en-GB" i="1" dirty="0">
                <a:hlinkClick r:id="rId3"/>
              </a:rPr>
              <a:t>https://www.informedchoices.ac.uk/</a:t>
            </a:r>
            <a:endParaRPr lang="en-GB" i="1" dirty="0"/>
          </a:p>
          <a:p>
            <a:r>
              <a:rPr lang="en-GB" i="1" dirty="0" err="1"/>
              <a:t>Unifrog</a:t>
            </a:r>
            <a:endParaRPr lang="en-GB" i="1" dirty="0"/>
          </a:p>
          <a:p>
            <a:endParaRPr lang="en-GB" dirty="0"/>
          </a:p>
        </p:txBody>
      </p:sp>
    </p:spTree>
    <p:extLst>
      <p:ext uri="{BB962C8B-B14F-4D97-AF65-F5344CB8AC3E}">
        <p14:creationId xmlns:p14="http://schemas.microsoft.com/office/powerpoint/2010/main" val="2455128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32370-5F3F-4EB1-9EBF-331EC37F8674}"/>
              </a:ext>
            </a:extLst>
          </p:cNvPr>
          <p:cNvSpPr>
            <a:spLocks noGrp="1"/>
          </p:cNvSpPr>
          <p:nvPr>
            <p:ph type="title"/>
          </p:nvPr>
        </p:nvSpPr>
        <p:spPr>
          <a:xfrm>
            <a:off x="1097280" y="443059"/>
            <a:ext cx="10058400" cy="1294301"/>
          </a:xfrm>
        </p:spPr>
        <p:txBody>
          <a:bodyPr>
            <a:normAutofit fontScale="90000"/>
          </a:bodyPr>
          <a:lstStyle/>
          <a:p>
            <a:r>
              <a:rPr lang="en-GB" sz="4000" dirty="0"/>
              <a:t>Requirement of some careers and certain subjects / </a:t>
            </a:r>
            <a:r>
              <a:rPr lang="en-GB" sz="4000" i="1" dirty="0" err="1"/>
              <a:t>Gofynion</a:t>
            </a:r>
            <a:r>
              <a:rPr lang="en-GB" sz="4000" i="1" dirty="0"/>
              <a:t> </a:t>
            </a:r>
            <a:r>
              <a:rPr lang="en-GB" sz="4000" i="1" dirty="0" err="1"/>
              <a:t>rhai</a:t>
            </a:r>
            <a:r>
              <a:rPr lang="en-GB" sz="4000" i="1" dirty="0"/>
              <a:t> </a:t>
            </a:r>
            <a:r>
              <a:rPr lang="en-GB" sz="4000" i="1" dirty="0" err="1"/>
              <a:t>galwedigaethau</a:t>
            </a:r>
            <a:r>
              <a:rPr lang="en-GB" sz="4000" i="1" dirty="0"/>
              <a:t> a </a:t>
            </a:r>
            <a:r>
              <a:rPr lang="en-GB" sz="4000" i="1" dirty="0" err="1"/>
              <a:t>phynciau</a:t>
            </a:r>
            <a:endParaRPr lang="en-GB" sz="4000" i="1" dirty="0"/>
          </a:p>
        </p:txBody>
      </p:sp>
      <p:sp>
        <p:nvSpPr>
          <p:cNvPr id="3" name="Content Placeholder 2">
            <a:extLst>
              <a:ext uri="{FF2B5EF4-FFF2-40B4-BE49-F238E27FC236}">
                <a16:creationId xmlns:a16="http://schemas.microsoft.com/office/drawing/2014/main" id="{6616AB4C-6891-4FEF-8759-22375F5F3299}"/>
              </a:ext>
            </a:extLst>
          </p:cNvPr>
          <p:cNvSpPr>
            <a:spLocks noGrp="1"/>
          </p:cNvSpPr>
          <p:nvPr>
            <p:ph sz="half" idx="1"/>
          </p:nvPr>
        </p:nvSpPr>
        <p:spPr/>
        <p:txBody>
          <a:bodyPr>
            <a:normAutofit fontScale="85000" lnSpcReduction="20000"/>
          </a:bodyPr>
          <a:lstStyle/>
          <a:p>
            <a:r>
              <a:rPr lang="en-GB" dirty="0"/>
              <a:t>Medicine, Veterinary, Dentistry – Chemistry, Biology</a:t>
            </a:r>
          </a:p>
          <a:p>
            <a:r>
              <a:rPr lang="en-GB" dirty="0"/>
              <a:t>Architecture – Product Design/Art, Maths/Physics</a:t>
            </a:r>
          </a:p>
          <a:p>
            <a:r>
              <a:rPr lang="en-GB" dirty="0"/>
              <a:t>Law – History/English Literature</a:t>
            </a:r>
          </a:p>
          <a:p>
            <a:r>
              <a:rPr lang="en-GB" dirty="0"/>
              <a:t>Natural Sciences - Maths</a:t>
            </a:r>
          </a:p>
          <a:p>
            <a:r>
              <a:rPr lang="en-GB" dirty="0"/>
              <a:t>Design – Product Design/Art</a:t>
            </a:r>
          </a:p>
          <a:p>
            <a:r>
              <a:rPr lang="en-GB" dirty="0"/>
              <a:t>Engineering – Maths, Physics, Further Maths</a:t>
            </a:r>
          </a:p>
          <a:p>
            <a:r>
              <a:rPr lang="en-GB" dirty="0"/>
              <a:t>Economics – Maths</a:t>
            </a:r>
          </a:p>
          <a:p>
            <a:r>
              <a:rPr lang="en-GB" dirty="0"/>
              <a:t>Journalism – English</a:t>
            </a:r>
          </a:p>
          <a:p>
            <a:r>
              <a:rPr lang="en-GB" dirty="0"/>
              <a:t>Health care/Nursing/Physiotherapy – science or science based subject (Geography, Psychology, PE) </a:t>
            </a:r>
          </a:p>
        </p:txBody>
      </p:sp>
      <p:sp>
        <p:nvSpPr>
          <p:cNvPr id="4" name="Content Placeholder 3">
            <a:extLst>
              <a:ext uri="{FF2B5EF4-FFF2-40B4-BE49-F238E27FC236}">
                <a16:creationId xmlns:a16="http://schemas.microsoft.com/office/drawing/2014/main" id="{24CA88C3-D94C-4077-B5D1-E88DC3BBCE29}"/>
              </a:ext>
            </a:extLst>
          </p:cNvPr>
          <p:cNvSpPr>
            <a:spLocks noGrp="1"/>
          </p:cNvSpPr>
          <p:nvPr>
            <p:ph sz="half" idx="2"/>
          </p:nvPr>
        </p:nvSpPr>
        <p:spPr/>
        <p:txBody>
          <a:bodyPr>
            <a:normAutofit fontScale="85000" lnSpcReduction="20000"/>
          </a:bodyPr>
          <a:lstStyle/>
          <a:p>
            <a:r>
              <a:rPr lang="en-GB" i="1" dirty="0" err="1"/>
              <a:t>Meddygyniaeth</a:t>
            </a:r>
            <a:r>
              <a:rPr lang="en-GB" i="1" dirty="0"/>
              <a:t>, </a:t>
            </a:r>
            <a:r>
              <a:rPr lang="en-GB" i="1" dirty="0" err="1"/>
              <a:t>Llawfeddygaeth</a:t>
            </a:r>
            <a:r>
              <a:rPr lang="en-GB" i="1" dirty="0"/>
              <a:t>, </a:t>
            </a:r>
            <a:r>
              <a:rPr lang="en-GB" i="1" dirty="0" err="1"/>
              <a:t>Deintyddiaeth</a:t>
            </a:r>
            <a:r>
              <a:rPr lang="en-GB" i="1" dirty="0"/>
              <a:t> – </a:t>
            </a:r>
            <a:r>
              <a:rPr lang="en-GB" i="1" dirty="0" err="1"/>
              <a:t>Cemeg</a:t>
            </a:r>
            <a:r>
              <a:rPr lang="en-GB" i="1" dirty="0"/>
              <a:t>, </a:t>
            </a:r>
            <a:r>
              <a:rPr lang="en-GB" i="1" dirty="0" err="1"/>
              <a:t>Bioleg</a:t>
            </a:r>
            <a:endParaRPr lang="en-GB" i="1" dirty="0"/>
          </a:p>
          <a:p>
            <a:r>
              <a:rPr lang="en-GB" i="1" dirty="0" err="1"/>
              <a:t>Pensaerniaeth</a:t>
            </a:r>
            <a:r>
              <a:rPr lang="en-GB" i="1" dirty="0"/>
              <a:t> – </a:t>
            </a:r>
            <a:r>
              <a:rPr lang="en-GB" i="1" dirty="0" err="1"/>
              <a:t>Dylunio</a:t>
            </a:r>
            <a:r>
              <a:rPr lang="en-GB" i="1" dirty="0"/>
              <a:t> </a:t>
            </a:r>
            <a:r>
              <a:rPr lang="en-GB" i="1" dirty="0" err="1"/>
              <a:t>Technoleg</a:t>
            </a:r>
            <a:r>
              <a:rPr lang="en-GB" i="1" dirty="0"/>
              <a:t> / </a:t>
            </a:r>
            <a:r>
              <a:rPr lang="en-GB" i="1" dirty="0" err="1"/>
              <a:t>Celf</a:t>
            </a:r>
            <a:r>
              <a:rPr lang="en-GB" i="1" dirty="0"/>
              <a:t>, Maths / </a:t>
            </a:r>
            <a:r>
              <a:rPr lang="en-GB" i="1" dirty="0" err="1"/>
              <a:t>Ffiseg</a:t>
            </a:r>
            <a:endParaRPr lang="en-GB" i="1" dirty="0"/>
          </a:p>
          <a:p>
            <a:r>
              <a:rPr lang="en-GB" i="1" dirty="0"/>
              <a:t>Y </a:t>
            </a:r>
            <a:r>
              <a:rPr lang="en-GB" i="1" dirty="0" err="1"/>
              <a:t>Gyfraith</a:t>
            </a:r>
            <a:r>
              <a:rPr lang="en-GB" i="1" dirty="0"/>
              <a:t> – Hanes / </a:t>
            </a:r>
            <a:r>
              <a:rPr lang="en-GB" i="1" dirty="0" err="1"/>
              <a:t>Saesneg</a:t>
            </a:r>
            <a:r>
              <a:rPr lang="en-GB" i="1" dirty="0"/>
              <a:t> </a:t>
            </a:r>
            <a:r>
              <a:rPr lang="en-GB" i="1" dirty="0" err="1"/>
              <a:t>Llen</a:t>
            </a:r>
            <a:endParaRPr lang="en-GB" i="1" dirty="0"/>
          </a:p>
          <a:p>
            <a:r>
              <a:rPr lang="en-GB" i="1" dirty="0" err="1"/>
              <a:t>Gwyddorau</a:t>
            </a:r>
            <a:r>
              <a:rPr lang="en-GB" i="1" dirty="0"/>
              <a:t> </a:t>
            </a:r>
            <a:r>
              <a:rPr lang="en-GB" i="1" dirty="0" err="1"/>
              <a:t>Naturiol</a:t>
            </a:r>
            <a:r>
              <a:rPr lang="en-GB" i="1" dirty="0"/>
              <a:t> – Maths</a:t>
            </a:r>
          </a:p>
          <a:p>
            <a:r>
              <a:rPr lang="en-GB" i="1" dirty="0" err="1"/>
              <a:t>Dylunio</a:t>
            </a:r>
            <a:r>
              <a:rPr lang="en-GB" i="1" dirty="0"/>
              <a:t> – </a:t>
            </a:r>
            <a:r>
              <a:rPr lang="en-GB" i="1" dirty="0" err="1"/>
              <a:t>Dylunio</a:t>
            </a:r>
            <a:r>
              <a:rPr lang="en-GB" i="1" dirty="0"/>
              <a:t> </a:t>
            </a:r>
            <a:r>
              <a:rPr lang="en-GB" i="1" dirty="0" err="1"/>
              <a:t>Technoleg</a:t>
            </a:r>
            <a:r>
              <a:rPr lang="en-GB" i="1" dirty="0"/>
              <a:t> / </a:t>
            </a:r>
            <a:r>
              <a:rPr lang="en-GB" i="1" dirty="0" err="1"/>
              <a:t>Celf</a:t>
            </a:r>
            <a:endParaRPr lang="en-GB" i="1" dirty="0"/>
          </a:p>
          <a:p>
            <a:r>
              <a:rPr lang="en-GB" i="1" dirty="0" err="1"/>
              <a:t>Peirianneg</a:t>
            </a:r>
            <a:r>
              <a:rPr lang="en-GB" i="1" dirty="0"/>
              <a:t> – Maths, </a:t>
            </a:r>
            <a:r>
              <a:rPr lang="en-GB" i="1" dirty="0" err="1"/>
              <a:t>Ffiseg</a:t>
            </a:r>
            <a:r>
              <a:rPr lang="en-GB" i="1" dirty="0"/>
              <a:t>, Maths </a:t>
            </a:r>
            <a:r>
              <a:rPr lang="en-GB" i="1" dirty="0" err="1"/>
              <a:t>Bellach</a:t>
            </a:r>
            <a:endParaRPr lang="en-GB" i="1" dirty="0"/>
          </a:p>
          <a:p>
            <a:r>
              <a:rPr lang="en-GB" i="1" dirty="0" err="1"/>
              <a:t>Economeg</a:t>
            </a:r>
            <a:r>
              <a:rPr lang="en-GB" i="1" dirty="0"/>
              <a:t> – Maths</a:t>
            </a:r>
          </a:p>
          <a:p>
            <a:r>
              <a:rPr lang="en-GB" i="1" dirty="0" err="1"/>
              <a:t>Newyddiaduraeth</a:t>
            </a:r>
            <a:r>
              <a:rPr lang="en-GB" i="1" dirty="0"/>
              <a:t> – </a:t>
            </a:r>
            <a:r>
              <a:rPr lang="en-GB" i="1" dirty="0" err="1"/>
              <a:t>Saesneg</a:t>
            </a:r>
            <a:r>
              <a:rPr lang="en-GB" i="1" dirty="0"/>
              <a:t> </a:t>
            </a:r>
            <a:r>
              <a:rPr lang="en-GB" i="1" dirty="0" err="1"/>
              <a:t>Llen</a:t>
            </a:r>
            <a:endParaRPr lang="en-GB" i="1" dirty="0"/>
          </a:p>
          <a:p>
            <a:r>
              <a:rPr lang="en-GB" i="1" dirty="0" err="1"/>
              <a:t>Gofal</a:t>
            </a:r>
            <a:r>
              <a:rPr lang="en-GB" i="1" dirty="0"/>
              <a:t> iechyd / </a:t>
            </a:r>
            <a:r>
              <a:rPr lang="en-GB" i="1" dirty="0" err="1"/>
              <a:t>nyrsio</a:t>
            </a:r>
            <a:r>
              <a:rPr lang="en-GB" i="1" dirty="0"/>
              <a:t> / </a:t>
            </a:r>
            <a:r>
              <a:rPr lang="en-GB" i="1" dirty="0" err="1"/>
              <a:t>ffisiotherapi</a:t>
            </a:r>
            <a:r>
              <a:rPr lang="en-GB" i="1" dirty="0"/>
              <a:t> – </a:t>
            </a:r>
            <a:r>
              <a:rPr lang="en-GB" i="1" dirty="0" err="1"/>
              <a:t>gwyddorau</a:t>
            </a:r>
            <a:r>
              <a:rPr lang="en-GB" i="1" dirty="0"/>
              <a:t> neu </a:t>
            </a:r>
            <a:r>
              <a:rPr lang="en-GB" i="1" dirty="0" err="1"/>
              <a:t>pwnc</a:t>
            </a:r>
            <a:r>
              <a:rPr lang="en-GB" i="1" dirty="0"/>
              <a:t> </a:t>
            </a:r>
            <a:r>
              <a:rPr lang="en-GB" i="1" dirty="0" err="1"/>
              <a:t>gyda</a:t>
            </a:r>
            <a:r>
              <a:rPr lang="en-GB" i="1" dirty="0"/>
              <a:t> </a:t>
            </a:r>
            <a:r>
              <a:rPr lang="en-GB" i="1" dirty="0" err="1"/>
              <a:t>gwyddoniaeth</a:t>
            </a:r>
            <a:r>
              <a:rPr lang="en-GB" i="1" dirty="0"/>
              <a:t> (</a:t>
            </a:r>
            <a:r>
              <a:rPr lang="en-GB" i="1" dirty="0" err="1"/>
              <a:t>Daearyddiaeth</a:t>
            </a:r>
            <a:r>
              <a:rPr lang="en-GB" i="1" dirty="0"/>
              <a:t>, </a:t>
            </a:r>
            <a:r>
              <a:rPr lang="en-GB" i="1" dirty="0" err="1"/>
              <a:t>Seicoleg</a:t>
            </a:r>
            <a:r>
              <a:rPr lang="en-GB" i="1" dirty="0"/>
              <a:t>, </a:t>
            </a:r>
            <a:r>
              <a:rPr lang="en-GB" i="1" dirty="0" err="1"/>
              <a:t>Addysg</a:t>
            </a:r>
            <a:r>
              <a:rPr lang="en-GB" i="1" dirty="0"/>
              <a:t> </a:t>
            </a:r>
            <a:r>
              <a:rPr lang="en-GB" i="1" dirty="0" err="1"/>
              <a:t>Gorfforol</a:t>
            </a:r>
            <a:r>
              <a:rPr lang="en-GB" i="1" dirty="0"/>
              <a:t>)</a:t>
            </a:r>
          </a:p>
        </p:txBody>
      </p:sp>
    </p:spTree>
    <p:extLst>
      <p:ext uri="{BB962C8B-B14F-4D97-AF65-F5344CB8AC3E}">
        <p14:creationId xmlns:p14="http://schemas.microsoft.com/office/powerpoint/2010/main" val="3858541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AA35B-C577-4933-94E7-86EEA3580555}"/>
              </a:ext>
            </a:extLst>
          </p:cNvPr>
          <p:cNvSpPr>
            <a:spLocks noGrp="1"/>
          </p:cNvSpPr>
          <p:nvPr>
            <p:ph type="title"/>
          </p:nvPr>
        </p:nvSpPr>
        <p:spPr/>
        <p:txBody>
          <a:bodyPr>
            <a:normAutofit/>
          </a:bodyPr>
          <a:lstStyle/>
          <a:p>
            <a:r>
              <a:rPr lang="en-GB" dirty="0"/>
              <a:t>Apprenticeships / </a:t>
            </a:r>
            <a:r>
              <a:rPr lang="en-GB" i="1" dirty="0" err="1"/>
              <a:t>Prentisiaethau</a:t>
            </a:r>
            <a:endParaRPr lang="en-GB" i="1" dirty="0"/>
          </a:p>
        </p:txBody>
      </p:sp>
      <p:sp>
        <p:nvSpPr>
          <p:cNvPr id="3" name="Content Placeholder 2">
            <a:extLst>
              <a:ext uri="{FF2B5EF4-FFF2-40B4-BE49-F238E27FC236}">
                <a16:creationId xmlns:a16="http://schemas.microsoft.com/office/drawing/2014/main" id="{1A868F91-C8CB-4849-99D4-F296CC6A84E1}"/>
              </a:ext>
            </a:extLst>
          </p:cNvPr>
          <p:cNvSpPr>
            <a:spLocks noGrp="1"/>
          </p:cNvSpPr>
          <p:nvPr>
            <p:ph sz="half" idx="1"/>
          </p:nvPr>
        </p:nvSpPr>
        <p:spPr/>
        <p:txBody>
          <a:bodyPr>
            <a:normAutofit/>
          </a:bodyPr>
          <a:lstStyle/>
          <a:p>
            <a:pPr>
              <a:buFont typeface="Arial" panose="020B0604020202020204" pitchFamily="34" charset="0"/>
              <a:buChar char="•"/>
            </a:pPr>
            <a:r>
              <a:rPr lang="en-GB" dirty="0"/>
              <a:t> Level 4 is equivalent to a foundation degree or the first year of a degree</a:t>
            </a:r>
          </a:p>
          <a:p>
            <a:pPr>
              <a:buFont typeface="Arial" panose="020B0604020202020204" pitchFamily="34" charset="0"/>
              <a:buChar char="•"/>
            </a:pPr>
            <a:r>
              <a:rPr lang="en-GB" dirty="0"/>
              <a:t> Level 5 (equivalent to a full degree)</a:t>
            </a:r>
            <a:endParaRPr lang="en-GB" dirty="0">
              <a:hlinkClick r:id="rId2"/>
            </a:endParaRPr>
          </a:p>
          <a:p>
            <a:r>
              <a:rPr lang="en-GB" dirty="0">
                <a:hlinkClick r:id="rId2"/>
              </a:rPr>
              <a:t>https://www.ucas.com/apprenticeships-uk</a:t>
            </a:r>
            <a:endParaRPr lang="en-GB" dirty="0"/>
          </a:p>
          <a:p>
            <a:r>
              <a:rPr lang="en-GB" dirty="0">
                <a:hlinkClick r:id="rId3"/>
              </a:rPr>
              <a:t>https://gov.wales/welsh-government-apprentices</a:t>
            </a:r>
            <a:endParaRPr lang="en-GB" dirty="0"/>
          </a:p>
          <a:p>
            <a:r>
              <a:rPr lang="en-GB" dirty="0" err="1"/>
              <a:t>Unifrog</a:t>
            </a:r>
            <a:r>
              <a:rPr lang="en-GB" dirty="0"/>
              <a:t> </a:t>
            </a:r>
          </a:p>
          <a:p>
            <a:endParaRPr lang="en-GB" dirty="0"/>
          </a:p>
          <a:p>
            <a:endParaRPr lang="en-GB" dirty="0"/>
          </a:p>
          <a:p>
            <a:endParaRPr lang="en-GB" dirty="0"/>
          </a:p>
        </p:txBody>
      </p:sp>
      <p:sp>
        <p:nvSpPr>
          <p:cNvPr id="4" name="Content Placeholder 3">
            <a:extLst>
              <a:ext uri="{FF2B5EF4-FFF2-40B4-BE49-F238E27FC236}">
                <a16:creationId xmlns:a16="http://schemas.microsoft.com/office/drawing/2014/main" id="{7469795E-1442-447E-BDEC-71F72F9EC7E1}"/>
              </a:ext>
            </a:extLst>
          </p:cNvPr>
          <p:cNvSpPr>
            <a:spLocks noGrp="1"/>
          </p:cNvSpPr>
          <p:nvPr>
            <p:ph sz="half" idx="2"/>
          </p:nvPr>
        </p:nvSpPr>
        <p:spPr/>
        <p:txBody>
          <a:bodyPr>
            <a:normAutofit/>
          </a:bodyPr>
          <a:lstStyle/>
          <a:p>
            <a:pPr>
              <a:buFont typeface="Arial" panose="020B0604020202020204" pitchFamily="34" charset="0"/>
              <a:buChar char="•"/>
            </a:pPr>
            <a:r>
              <a:rPr lang="en-GB" dirty="0"/>
              <a:t> </a:t>
            </a:r>
            <a:r>
              <a:rPr lang="en-GB" i="1" dirty="0"/>
              <a:t>Mae </a:t>
            </a:r>
            <a:r>
              <a:rPr lang="en-GB" i="1" dirty="0" err="1"/>
              <a:t>Lefel</a:t>
            </a:r>
            <a:r>
              <a:rPr lang="en-GB" i="1" dirty="0"/>
              <a:t> 4 </a:t>
            </a:r>
            <a:r>
              <a:rPr lang="en-GB" i="1" dirty="0" err="1"/>
              <a:t>yn</a:t>
            </a:r>
            <a:r>
              <a:rPr lang="en-GB" i="1" dirty="0"/>
              <a:t> </a:t>
            </a:r>
            <a:r>
              <a:rPr lang="en-GB" i="1" dirty="0" err="1"/>
              <a:t>gyfwerth</a:t>
            </a:r>
            <a:r>
              <a:rPr lang="en-GB" i="1" dirty="0"/>
              <a:t> a </a:t>
            </a:r>
            <a:r>
              <a:rPr lang="en-GB" i="1" dirty="0" err="1"/>
              <a:t>gradd</a:t>
            </a:r>
            <a:r>
              <a:rPr lang="en-GB" i="1" dirty="0"/>
              <a:t> </a:t>
            </a:r>
            <a:r>
              <a:rPr lang="en-GB" i="1" dirty="0" err="1"/>
              <a:t>sylfaenol</a:t>
            </a:r>
            <a:r>
              <a:rPr lang="en-GB" i="1" dirty="0"/>
              <a:t> neu </a:t>
            </a:r>
            <a:r>
              <a:rPr lang="en-GB" i="1" dirty="0" err="1"/>
              <a:t>blwyddyn</a:t>
            </a:r>
            <a:r>
              <a:rPr lang="en-GB" i="1" dirty="0"/>
              <a:t> </a:t>
            </a:r>
            <a:r>
              <a:rPr lang="en-GB" i="1" dirty="0" err="1"/>
              <a:t>gyntaf</a:t>
            </a:r>
            <a:r>
              <a:rPr lang="en-GB" i="1" dirty="0"/>
              <a:t> </a:t>
            </a:r>
            <a:r>
              <a:rPr lang="en-GB" i="1" dirty="0" err="1"/>
              <a:t>gradd</a:t>
            </a:r>
            <a:endParaRPr lang="en-GB" i="1" dirty="0"/>
          </a:p>
          <a:p>
            <a:pPr>
              <a:buFont typeface="Arial" panose="020B0604020202020204" pitchFamily="34" charset="0"/>
              <a:buChar char="•"/>
            </a:pPr>
            <a:r>
              <a:rPr lang="en-GB" i="1" dirty="0"/>
              <a:t>Mae </a:t>
            </a:r>
            <a:r>
              <a:rPr lang="en-GB" i="1" dirty="0" err="1"/>
              <a:t>Lefel</a:t>
            </a:r>
            <a:r>
              <a:rPr lang="en-GB" i="1" dirty="0"/>
              <a:t> 5 </a:t>
            </a:r>
            <a:r>
              <a:rPr lang="en-GB" i="1" dirty="0" err="1"/>
              <a:t>yn</a:t>
            </a:r>
            <a:r>
              <a:rPr lang="en-GB" i="1" dirty="0"/>
              <a:t> </a:t>
            </a:r>
            <a:r>
              <a:rPr lang="en-GB" i="1" dirty="0" err="1"/>
              <a:t>gyfwerth</a:t>
            </a:r>
            <a:r>
              <a:rPr lang="en-GB" i="1" dirty="0"/>
              <a:t> a </a:t>
            </a:r>
            <a:r>
              <a:rPr lang="en-GB" i="1" dirty="0" err="1"/>
              <a:t>gradd</a:t>
            </a:r>
            <a:r>
              <a:rPr lang="en-GB" i="1" dirty="0"/>
              <a:t> </a:t>
            </a:r>
            <a:r>
              <a:rPr lang="en-GB" i="1" dirty="0" err="1"/>
              <a:t>llawn</a:t>
            </a:r>
            <a:endParaRPr lang="en-GB" i="1" dirty="0"/>
          </a:p>
          <a:p>
            <a:r>
              <a:rPr lang="en-GB" i="1" dirty="0">
                <a:hlinkClick r:id="rId2"/>
              </a:rPr>
              <a:t>https://www.ucas.com/apprenticeships-uk</a:t>
            </a:r>
            <a:endParaRPr lang="en-GB" i="1" dirty="0"/>
          </a:p>
          <a:p>
            <a:r>
              <a:rPr lang="en-GB" i="1" dirty="0">
                <a:hlinkClick r:id="rId3"/>
              </a:rPr>
              <a:t>https://gov.wales/welsh-government-apprentices</a:t>
            </a:r>
            <a:endParaRPr lang="en-GB" i="1" dirty="0"/>
          </a:p>
          <a:p>
            <a:r>
              <a:rPr lang="en-GB" i="1" dirty="0" err="1"/>
              <a:t>Unifrog</a:t>
            </a:r>
            <a:r>
              <a:rPr lang="en-GB" i="1" dirty="0"/>
              <a:t> </a:t>
            </a:r>
          </a:p>
          <a:p>
            <a:pPr marL="0" indent="0">
              <a:buNone/>
            </a:pPr>
            <a:endParaRPr lang="en-GB" dirty="0"/>
          </a:p>
        </p:txBody>
      </p:sp>
    </p:spTree>
    <p:extLst>
      <p:ext uri="{BB962C8B-B14F-4D97-AF65-F5344CB8AC3E}">
        <p14:creationId xmlns:p14="http://schemas.microsoft.com/office/powerpoint/2010/main" val="1665519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AA35B-C577-4933-94E7-86EEA3580555}"/>
              </a:ext>
            </a:extLst>
          </p:cNvPr>
          <p:cNvSpPr>
            <a:spLocks noGrp="1"/>
          </p:cNvSpPr>
          <p:nvPr>
            <p:ph type="title"/>
          </p:nvPr>
        </p:nvSpPr>
        <p:spPr/>
        <p:txBody>
          <a:bodyPr>
            <a:normAutofit/>
          </a:bodyPr>
          <a:lstStyle/>
          <a:p>
            <a:r>
              <a:rPr lang="en-GB" dirty="0"/>
              <a:t>Apprenticeships / </a:t>
            </a:r>
            <a:r>
              <a:rPr lang="en-GB" i="1" dirty="0" err="1"/>
              <a:t>Prentisiaethau</a:t>
            </a:r>
            <a:endParaRPr lang="en-GB" i="1" dirty="0"/>
          </a:p>
        </p:txBody>
      </p:sp>
      <p:sp>
        <p:nvSpPr>
          <p:cNvPr id="3" name="Content Placeholder 2">
            <a:extLst>
              <a:ext uri="{FF2B5EF4-FFF2-40B4-BE49-F238E27FC236}">
                <a16:creationId xmlns:a16="http://schemas.microsoft.com/office/drawing/2014/main" id="{1A868F91-C8CB-4849-99D4-F296CC6A84E1}"/>
              </a:ext>
            </a:extLst>
          </p:cNvPr>
          <p:cNvSpPr>
            <a:spLocks noGrp="1"/>
          </p:cNvSpPr>
          <p:nvPr>
            <p:ph sz="half" idx="1"/>
          </p:nvPr>
        </p:nvSpPr>
        <p:spPr/>
        <p:txBody>
          <a:bodyPr>
            <a:normAutofit/>
          </a:bodyPr>
          <a:lstStyle/>
          <a:p>
            <a:pPr marL="0" indent="0">
              <a:buNone/>
            </a:pPr>
            <a:r>
              <a:rPr lang="en-GB" sz="2400" dirty="0"/>
              <a:t>Students in </a:t>
            </a:r>
            <a:r>
              <a:rPr lang="en-GB" sz="2400" dirty="0" err="1"/>
              <a:t>Penglais</a:t>
            </a:r>
            <a:r>
              <a:rPr lang="en-GB" sz="2400" dirty="0"/>
              <a:t> have been successful in following Level 4 and 5 apprenticeships with:</a:t>
            </a:r>
          </a:p>
          <a:p>
            <a:pPr lvl="1"/>
            <a:r>
              <a:rPr lang="en-GB" sz="2400" dirty="0"/>
              <a:t>Dyson</a:t>
            </a:r>
          </a:p>
          <a:p>
            <a:pPr lvl="1"/>
            <a:r>
              <a:rPr lang="en-GB" sz="2400" dirty="0" err="1"/>
              <a:t>Landrover</a:t>
            </a:r>
            <a:endParaRPr lang="en-GB" sz="2400" dirty="0"/>
          </a:p>
          <a:p>
            <a:pPr lvl="1"/>
            <a:r>
              <a:rPr lang="en-GB" sz="2400" dirty="0"/>
              <a:t>Welsh Government</a:t>
            </a:r>
          </a:p>
          <a:p>
            <a:pPr lvl="1"/>
            <a:r>
              <a:rPr lang="en-GB" sz="2400" dirty="0"/>
              <a:t>Accountancy</a:t>
            </a:r>
          </a:p>
          <a:p>
            <a:endParaRPr lang="en-GB" dirty="0"/>
          </a:p>
          <a:p>
            <a:endParaRPr lang="en-GB" dirty="0"/>
          </a:p>
        </p:txBody>
      </p:sp>
      <p:sp>
        <p:nvSpPr>
          <p:cNvPr id="4" name="Content Placeholder 3">
            <a:extLst>
              <a:ext uri="{FF2B5EF4-FFF2-40B4-BE49-F238E27FC236}">
                <a16:creationId xmlns:a16="http://schemas.microsoft.com/office/drawing/2014/main" id="{7469795E-1442-447E-BDEC-71F72F9EC7E1}"/>
              </a:ext>
            </a:extLst>
          </p:cNvPr>
          <p:cNvSpPr>
            <a:spLocks noGrp="1"/>
          </p:cNvSpPr>
          <p:nvPr>
            <p:ph sz="half" idx="2"/>
          </p:nvPr>
        </p:nvSpPr>
        <p:spPr/>
        <p:txBody>
          <a:bodyPr>
            <a:normAutofit/>
          </a:bodyPr>
          <a:lstStyle/>
          <a:p>
            <a:r>
              <a:rPr lang="en-GB" sz="2400" i="1" dirty="0"/>
              <a:t>Mae </a:t>
            </a:r>
            <a:r>
              <a:rPr lang="en-GB" sz="2400" i="1" dirty="0" err="1"/>
              <a:t>disgyblion</a:t>
            </a:r>
            <a:r>
              <a:rPr lang="en-GB" sz="2400" i="1" dirty="0"/>
              <a:t> o </a:t>
            </a:r>
            <a:r>
              <a:rPr lang="en-GB" sz="2400" i="1" dirty="0" err="1"/>
              <a:t>Benglais</a:t>
            </a:r>
            <a:r>
              <a:rPr lang="en-GB" sz="2400" i="1" dirty="0"/>
              <a:t> </a:t>
            </a:r>
            <a:r>
              <a:rPr lang="en-GB" sz="2400" i="1" dirty="0" err="1"/>
              <a:t>wedi</a:t>
            </a:r>
            <a:r>
              <a:rPr lang="en-GB" sz="2400" i="1" dirty="0"/>
              <a:t> bod </a:t>
            </a:r>
            <a:r>
              <a:rPr lang="en-GB" sz="2400" i="1" dirty="0" err="1"/>
              <a:t>yn</a:t>
            </a:r>
            <a:r>
              <a:rPr lang="en-GB" sz="2400" i="1" dirty="0"/>
              <a:t> </a:t>
            </a:r>
            <a:r>
              <a:rPr lang="en-GB" sz="2400" i="1" dirty="0" err="1"/>
              <a:t>llwyddianus</a:t>
            </a:r>
            <a:r>
              <a:rPr lang="en-GB" sz="2400" i="1" dirty="0"/>
              <a:t> </a:t>
            </a:r>
            <a:r>
              <a:rPr lang="en-GB" sz="2400" i="1" dirty="0" err="1"/>
              <a:t>yn</a:t>
            </a:r>
            <a:r>
              <a:rPr lang="en-GB" sz="2400" i="1" dirty="0"/>
              <a:t> </a:t>
            </a:r>
            <a:r>
              <a:rPr lang="en-GB" sz="2400" i="1" dirty="0" err="1"/>
              <a:t>dilyn</a:t>
            </a:r>
            <a:r>
              <a:rPr lang="en-GB" sz="2400" i="1" dirty="0"/>
              <a:t> y </a:t>
            </a:r>
            <a:r>
              <a:rPr lang="en-GB" sz="2400" i="1" dirty="0" err="1"/>
              <a:t>prentisiaethau</a:t>
            </a:r>
            <a:r>
              <a:rPr lang="en-GB" sz="2400" i="1" dirty="0"/>
              <a:t> </a:t>
            </a:r>
            <a:r>
              <a:rPr lang="en-GB" sz="2400" i="1" dirty="0" err="1"/>
              <a:t>canlynol</a:t>
            </a:r>
            <a:r>
              <a:rPr lang="en-GB" sz="2400" i="1" dirty="0"/>
              <a:t> </a:t>
            </a:r>
            <a:r>
              <a:rPr lang="en-GB" sz="2400" i="1" dirty="0" err="1"/>
              <a:t>hyd</a:t>
            </a:r>
            <a:r>
              <a:rPr lang="en-GB" sz="2400" i="1" dirty="0"/>
              <a:t> at </a:t>
            </a:r>
            <a:r>
              <a:rPr lang="en-GB" sz="2400" i="1" dirty="0" err="1"/>
              <a:t>Lefel</a:t>
            </a:r>
            <a:r>
              <a:rPr lang="en-GB" sz="2400" i="1" dirty="0"/>
              <a:t> 4 a 5P</a:t>
            </a:r>
          </a:p>
          <a:p>
            <a:pPr lvl="1"/>
            <a:r>
              <a:rPr lang="en-GB" sz="2400" i="1" dirty="0"/>
              <a:t>Dyson</a:t>
            </a:r>
          </a:p>
          <a:p>
            <a:pPr lvl="1"/>
            <a:r>
              <a:rPr lang="en-GB" sz="2400" i="1" dirty="0" err="1"/>
              <a:t>Landrover</a:t>
            </a:r>
            <a:endParaRPr lang="en-GB" sz="2400" i="1" dirty="0"/>
          </a:p>
          <a:p>
            <a:pPr lvl="1"/>
            <a:r>
              <a:rPr lang="en-GB" sz="2400" i="1" dirty="0" err="1"/>
              <a:t>Llywodraeth</a:t>
            </a:r>
            <a:r>
              <a:rPr lang="en-GB" sz="2400" i="1" dirty="0"/>
              <a:t> Cymru</a:t>
            </a:r>
          </a:p>
          <a:p>
            <a:pPr lvl="1"/>
            <a:r>
              <a:rPr lang="en-GB" sz="2400" i="1" dirty="0" err="1"/>
              <a:t>Cyfrifyddiaeth</a:t>
            </a:r>
            <a:endParaRPr lang="en-GB" sz="2400" i="1" dirty="0"/>
          </a:p>
          <a:p>
            <a:pPr lvl="1"/>
            <a:endParaRPr lang="en-GB" dirty="0"/>
          </a:p>
        </p:txBody>
      </p:sp>
    </p:spTree>
    <p:extLst>
      <p:ext uri="{BB962C8B-B14F-4D97-AF65-F5344CB8AC3E}">
        <p14:creationId xmlns:p14="http://schemas.microsoft.com/office/powerpoint/2010/main" val="987165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FD5C4-C3EA-40D1-9C39-00F9A2D2593B}"/>
              </a:ext>
            </a:extLst>
          </p:cNvPr>
          <p:cNvSpPr>
            <a:spLocks noGrp="1"/>
          </p:cNvSpPr>
          <p:nvPr>
            <p:ph type="title"/>
          </p:nvPr>
        </p:nvSpPr>
        <p:spPr/>
        <p:txBody>
          <a:bodyPr/>
          <a:lstStyle/>
          <a:p>
            <a:r>
              <a:rPr lang="en-GB" dirty="0"/>
              <a:t>Workforce / </a:t>
            </a:r>
            <a:r>
              <a:rPr lang="en-GB" dirty="0" err="1"/>
              <a:t>Swyddi</a:t>
            </a:r>
            <a:br>
              <a:rPr lang="en-GB" dirty="0"/>
            </a:br>
            <a:endParaRPr lang="en-GB" dirty="0"/>
          </a:p>
        </p:txBody>
      </p:sp>
      <p:sp>
        <p:nvSpPr>
          <p:cNvPr id="3" name="Content Placeholder 2">
            <a:extLst>
              <a:ext uri="{FF2B5EF4-FFF2-40B4-BE49-F238E27FC236}">
                <a16:creationId xmlns:a16="http://schemas.microsoft.com/office/drawing/2014/main" id="{3E19BE25-A090-4ED4-A474-A52B7FAFA150}"/>
              </a:ext>
            </a:extLst>
          </p:cNvPr>
          <p:cNvSpPr>
            <a:spLocks noGrp="1"/>
          </p:cNvSpPr>
          <p:nvPr>
            <p:ph sz="half" idx="1"/>
          </p:nvPr>
        </p:nvSpPr>
        <p:spPr/>
        <p:txBody>
          <a:bodyPr/>
          <a:lstStyle/>
          <a:p>
            <a:r>
              <a:rPr lang="en-GB" sz="2400" dirty="0"/>
              <a:t>We will support you if you would prefer to enter the workforce following your time at the 6</a:t>
            </a:r>
            <a:r>
              <a:rPr lang="en-GB" sz="2400" baseline="30000" dirty="0"/>
              <a:t>th</a:t>
            </a:r>
            <a:r>
              <a:rPr lang="en-GB" sz="2400" dirty="0"/>
              <a:t> form.  We will:</a:t>
            </a:r>
          </a:p>
          <a:p>
            <a:pPr lvl="1">
              <a:buFont typeface="Arial" panose="020B0604020202020204" pitchFamily="34" charset="0"/>
              <a:buChar char="•"/>
            </a:pPr>
            <a:r>
              <a:rPr lang="en-GB" sz="2400" dirty="0"/>
              <a:t>Prepare you for full or part time work.</a:t>
            </a:r>
          </a:p>
          <a:p>
            <a:pPr lvl="1">
              <a:buFont typeface="Arial" panose="020B0604020202020204" pitchFamily="34" charset="0"/>
              <a:buChar char="•"/>
            </a:pPr>
            <a:r>
              <a:rPr lang="en-GB" sz="2400" dirty="0"/>
              <a:t>Developing your CV and support with letters of application. </a:t>
            </a:r>
          </a:p>
          <a:p>
            <a:pPr lvl="1">
              <a:buFont typeface="Arial" panose="020B0604020202020204" pitchFamily="34" charset="0"/>
              <a:buChar char="•"/>
            </a:pPr>
            <a:r>
              <a:rPr lang="en-GB" sz="2400" dirty="0"/>
              <a:t>Write your reference.</a:t>
            </a:r>
            <a:r>
              <a:rPr lang="en-GB" dirty="0"/>
              <a:t> </a:t>
            </a:r>
          </a:p>
        </p:txBody>
      </p:sp>
      <p:sp>
        <p:nvSpPr>
          <p:cNvPr id="4" name="Content Placeholder 3">
            <a:extLst>
              <a:ext uri="{FF2B5EF4-FFF2-40B4-BE49-F238E27FC236}">
                <a16:creationId xmlns:a16="http://schemas.microsoft.com/office/drawing/2014/main" id="{794FBF9B-44CE-46E4-B00A-4ED7FD317BA1}"/>
              </a:ext>
            </a:extLst>
          </p:cNvPr>
          <p:cNvSpPr>
            <a:spLocks noGrp="1"/>
          </p:cNvSpPr>
          <p:nvPr>
            <p:ph sz="half" idx="2"/>
          </p:nvPr>
        </p:nvSpPr>
        <p:spPr/>
        <p:txBody>
          <a:bodyPr>
            <a:normAutofit/>
          </a:bodyPr>
          <a:lstStyle/>
          <a:p>
            <a:r>
              <a:rPr lang="en-GB" sz="2400" i="1" dirty="0"/>
              <a:t>Fe </a:t>
            </a:r>
            <a:r>
              <a:rPr lang="en-GB" sz="2400" i="1" dirty="0" err="1"/>
              <a:t>wnawn</a:t>
            </a:r>
            <a:r>
              <a:rPr lang="en-GB" sz="2400" i="1" dirty="0"/>
              <a:t> </a:t>
            </a:r>
            <a:r>
              <a:rPr lang="en-GB" sz="2400" i="1" dirty="0" err="1"/>
              <a:t>eich</a:t>
            </a:r>
            <a:r>
              <a:rPr lang="en-GB" sz="2400" i="1" dirty="0"/>
              <a:t> </a:t>
            </a:r>
            <a:r>
              <a:rPr lang="en-GB" sz="2400" i="1" dirty="0" err="1"/>
              <a:t>cefnogi</a:t>
            </a:r>
            <a:r>
              <a:rPr lang="en-GB" sz="2400" i="1" dirty="0"/>
              <a:t> </a:t>
            </a:r>
            <a:r>
              <a:rPr lang="en-GB" sz="2400" i="1" dirty="0" err="1"/>
              <a:t>petai’n</a:t>
            </a:r>
            <a:r>
              <a:rPr lang="en-GB" sz="2400" i="1" dirty="0"/>
              <a:t> well </a:t>
            </a:r>
            <a:r>
              <a:rPr lang="en-GB" sz="2400" i="1" dirty="0" err="1"/>
              <a:t>gennych</a:t>
            </a:r>
            <a:r>
              <a:rPr lang="en-GB" sz="2400" i="1" dirty="0"/>
              <a:t> </a:t>
            </a:r>
            <a:r>
              <a:rPr lang="en-GB" sz="2400" i="1" dirty="0" err="1"/>
              <a:t>ddod</a:t>
            </a:r>
            <a:r>
              <a:rPr lang="en-GB" sz="2400" i="1" dirty="0"/>
              <a:t> o </a:t>
            </a:r>
            <a:r>
              <a:rPr lang="en-GB" sz="2400" i="1" dirty="0" err="1"/>
              <a:t>hyd</a:t>
            </a:r>
            <a:r>
              <a:rPr lang="en-GB" sz="2400" i="1" dirty="0"/>
              <a:t> I </a:t>
            </a:r>
            <a:r>
              <a:rPr lang="en-GB" sz="2400" i="1" dirty="0" err="1"/>
              <a:t>swydd</a:t>
            </a:r>
            <a:r>
              <a:rPr lang="en-GB" sz="2400" i="1" dirty="0"/>
              <a:t> </a:t>
            </a:r>
            <a:r>
              <a:rPr lang="en-GB" sz="2400" i="1" dirty="0" err="1"/>
              <a:t>yn</a:t>
            </a:r>
            <a:r>
              <a:rPr lang="en-GB" sz="2400" i="1" dirty="0"/>
              <a:t> </a:t>
            </a:r>
            <a:r>
              <a:rPr lang="en-GB" sz="2400" i="1" dirty="0" err="1"/>
              <a:t>dilyn</a:t>
            </a:r>
            <a:r>
              <a:rPr lang="en-GB" sz="2400" i="1" dirty="0"/>
              <a:t> </a:t>
            </a:r>
            <a:r>
              <a:rPr lang="en-GB" sz="2400" i="1" dirty="0" err="1"/>
              <a:t>eich</a:t>
            </a:r>
            <a:r>
              <a:rPr lang="en-GB" sz="2400" i="1" dirty="0"/>
              <a:t> </a:t>
            </a:r>
            <a:r>
              <a:rPr lang="en-GB" sz="2400" i="1" dirty="0" err="1"/>
              <a:t>amser</a:t>
            </a:r>
            <a:r>
              <a:rPr lang="en-GB" sz="2400" i="1" dirty="0"/>
              <a:t> </a:t>
            </a:r>
            <a:r>
              <a:rPr lang="en-GB" sz="2400" i="1" dirty="0" err="1"/>
              <a:t>yn</a:t>
            </a:r>
            <a:r>
              <a:rPr lang="en-GB" sz="2400" i="1" dirty="0"/>
              <a:t> y 6ed.  Fe </a:t>
            </a:r>
            <a:r>
              <a:rPr lang="en-GB" sz="2400" i="1" dirty="0" err="1"/>
              <a:t>wnawn</a:t>
            </a:r>
            <a:r>
              <a:rPr lang="en-GB" sz="2400" i="1" dirty="0"/>
              <a:t>:</a:t>
            </a:r>
          </a:p>
          <a:p>
            <a:pPr lvl="1">
              <a:buFont typeface="Arial" panose="020B0604020202020204" pitchFamily="34" charset="0"/>
              <a:buChar char="•"/>
            </a:pPr>
            <a:r>
              <a:rPr lang="en-GB" sz="2400" i="1" dirty="0" err="1"/>
              <a:t>Eich</a:t>
            </a:r>
            <a:r>
              <a:rPr lang="en-GB" sz="2400" i="1" dirty="0"/>
              <a:t> </a:t>
            </a:r>
            <a:r>
              <a:rPr lang="en-GB" sz="2400" i="1" dirty="0" err="1"/>
              <a:t>paratoi</a:t>
            </a:r>
            <a:r>
              <a:rPr lang="en-GB" sz="2400" i="1" dirty="0"/>
              <a:t> </a:t>
            </a:r>
            <a:r>
              <a:rPr lang="en-GB" sz="2400" i="1" dirty="0" err="1"/>
              <a:t>ar</a:t>
            </a:r>
            <a:r>
              <a:rPr lang="en-GB" sz="2400" i="1" dirty="0"/>
              <a:t> </a:t>
            </a:r>
            <a:r>
              <a:rPr lang="en-GB" sz="2400" i="1" dirty="0" err="1"/>
              <a:t>gyfer</a:t>
            </a:r>
            <a:r>
              <a:rPr lang="en-GB" sz="2400" i="1" dirty="0"/>
              <a:t> </a:t>
            </a:r>
            <a:r>
              <a:rPr lang="en-GB" sz="2400" i="1" dirty="0" err="1"/>
              <a:t>gwaith</a:t>
            </a:r>
            <a:r>
              <a:rPr lang="en-GB" sz="2400" i="1" dirty="0"/>
              <a:t> </a:t>
            </a:r>
            <a:r>
              <a:rPr lang="en-GB" sz="2400" i="1" dirty="0" err="1"/>
              <a:t>llawn</a:t>
            </a:r>
            <a:r>
              <a:rPr lang="en-GB" sz="2400" i="1" dirty="0"/>
              <a:t> neu ran </a:t>
            </a:r>
            <a:r>
              <a:rPr lang="en-GB" sz="2400" i="1" dirty="0" err="1"/>
              <a:t>amser</a:t>
            </a:r>
            <a:endParaRPr lang="en-GB" sz="2400" i="1" dirty="0"/>
          </a:p>
          <a:p>
            <a:pPr lvl="1">
              <a:buFont typeface="Arial" panose="020B0604020202020204" pitchFamily="34" charset="0"/>
              <a:buChar char="•"/>
            </a:pPr>
            <a:r>
              <a:rPr lang="en-GB" sz="2400" i="1" dirty="0" err="1"/>
              <a:t>Eich</a:t>
            </a:r>
            <a:r>
              <a:rPr lang="en-GB" sz="2400" i="1" dirty="0"/>
              <a:t> </a:t>
            </a:r>
            <a:r>
              <a:rPr lang="en-GB" sz="2400" i="1" dirty="0" err="1"/>
              <a:t>cymorthwyo</a:t>
            </a:r>
            <a:r>
              <a:rPr lang="en-GB" sz="2400" i="1" dirty="0"/>
              <a:t> </a:t>
            </a:r>
            <a:r>
              <a:rPr lang="en-GB" sz="2400" i="1" dirty="0" err="1"/>
              <a:t>i</a:t>
            </a:r>
            <a:r>
              <a:rPr lang="en-GB" sz="2400" i="1" dirty="0"/>
              <a:t> </a:t>
            </a:r>
            <a:r>
              <a:rPr lang="en-GB" sz="2400" i="1" dirty="0" err="1"/>
              <a:t>ddatblygu</a:t>
            </a:r>
            <a:r>
              <a:rPr lang="en-GB" sz="2400" i="1" dirty="0"/>
              <a:t> CV ac </a:t>
            </a:r>
            <a:r>
              <a:rPr lang="en-GB" sz="2400" i="1" dirty="0" err="1"/>
              <a:t>ysgrifennu</a:t>
            </a:r>
            <a:r>
              <a:rPr lang="en-GB" sz="2400" i="1" dirty="0"/>
              <a:t> </a:t>
            </a:r>
            <a:r>
              <a:rPr lang="en-GB" sz="2400" i="1" dirty="0" err="1"/>
              <a:t>llythyrau</a:t>
            </a:r>
            <a:r>
              <a:rPr lang="en-GB" sz="2400" i="1" dirty="0"/>
              <a:t> </a:t>
            </a:r>
            <a:r>
              <a:rPr lang="en-GB" sz="2400" i="1" dirty="0" err="1"/>
              <a:t>cais</a:t>
            </a:r>
            <a:endParaRPr lang="en-GB" sz="2400" i="1" dirty="0"/>
          </a:p>
          <a:p>
            <a:pPr lvl="1">
              <a:buFont typeface="Arial" panose="020B0604020202020204" pitchFamily="34" charset="0"/>
              <a:buChar char="•"/>
            </a:pPr>
            <a:r>
              <a:rPr lang="en-GB" sz="2400" i="1" dirty="0" err="1"/>
              <a:t>Ysgrifennu</a:t>
            </a:r>
            <a:r>
              <a:rPr lang="en-GB" sz="2400" i="1" dirty="0"/>
              <a:t> </a:t>
            </a:r>
            <a:r>
              <a:rPr lang="en-GB" sz="2400" i="1" dirty="0" err="1"/>
              <a:t>eich</a:t>
            </a:r>
            <a:r>
              <a:rPr lang="en-GB" sz="2400" i="1" dirty="0"/>
              <a:t> </a:t>
            </a:r>
            <a:r>
              <a:rPr lang="en-GB" sz="2400" i="1" dirty="0" err="1"/>
              <a:t>geirda</a:t>
            </a:r>
            <a:endParaRPr lang="en-GB" sz="2400" i="1" dirty="0"/>
          </a:p>
        </p:txBody>
      </p:sp>
    </p:spTree>
    <p:extLst>
      <p:ext uri="{BB962C8B-B14F-4D97-AF65-F5344CB8AC3E}">
        <p14:creationId xmlns:p14="http://schemas.microsoft.com/office/powerpoint/2010/main" val="2744895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40AE06F-5E7B-4225-9797-97838CD59B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graphicFrame>
        <p:nvGraphicFramePr>
          <p:cNvPr id="8" name="Table 7">
            <a:extLst>
              <a:ext uri="{FF2B5EF4-FFF2-40B4-BE49-F238E27FC236}">
                <a16:creationId xmlns:a16="http://schemas.microsoft.com/office/drawing/2014/main" id="{7297DFBB-764F-4250-897E-B57CA0403223}"/>
              </a:ext>
            </a:extLst>
          </p:cNvPr>
          <p:cNvGraphicFramePr>
            <a:graphicFrameLocks noGrp="1"/>
          </p:cNvGraphicFramePr>
          <p:nvPr>
            <p:extLst>
              <p:ext uri="{D42A27DB-BD31-4B8C-83A1-F6EECF244321}">
                <p14:modId xmlns:p14="http://schemas.microsoft.com/office/powerpoint/2010/main" val="1787980917"/>
              </p:ext>
            </p:extLst>
          </p:nvPr>
        </p:nvGraphicFramePr>
        <p:xfrm>
          <a:off x="673608" y="1418359"/>
          <a:ext cx="10844784" cy="4243300"/>
        </p:xfrm>
        <a:graphic>
          <a:graphicData uri="http://schemas.openxmlformats.org/drawingml/2006/table">
            <a:tbl>
              <a:tblPr firstRow="1" bandRow="1">
                <a:tableStyleId>{5C22544A-7EE6-4342-B048-85BDC9FD1C3A}</a:tableStyleId>
              </a:tblPr>
              <a:tblGrid>
                <a:gridCol w="5422392">
                  <a:extLst>
                    <a:ext uri="{9D8B030D-6E8A-4147-A177-3AD203B41FA5}">
                      <a16:colId xmlns:a16="http://schemas.microsoft.com/office/drawing/2014/main" val="3019685348"/>
                    </a:ext>
                  </a:extLst>
                </a:gridCol>
                <a:gridCol w="5422392">
                  <a:extLst>
                    <a:ext uri="{9D8B030D-6E8A-4147-A177-3AD203B41FA5}">
                      <a16:colId xmlns:a16="http://schemas.microsoft.com/office/drawing/2014/main" val="2333107085"/>
                    </a:ext>
                  </a:extLst>
                </a:gridCol>
              </a:tblGrid>
              <a:tr h="544672">
                <a:tc>
                  <a:txBody>
                    <a:bodyPr/>
                    <a:lstStyle/>
                    <a:p>
                      <a:pPr algn="ctr"/>
                      <a:r>
                        <a:rPr lang="en-GB" sz="2000" dirty="0">
                          <a:latin typeface="+mj-lt"/>
                          <a:cs typeface="Arial" panose="020B0604020202020204" pitchFamily="34" charset="0"/>
                        </a:rPr>
                        <a:t>Do consider </a:t>
                      </a:r>
                    </a:p>
                  </a:txBody>
                  <a:tcPr anchor="ctr"/>
                </a:tc>
                <a:tc>
                  <a:txBody>
                    <a:bodyPr/>
                    <a:lstStyle/>
                    <a:p>
                      <a:pPr algn="ctr"/>
                      <a:r>
                        <a:rPr lang="en-GB" sz="2000" dirty="0">
                          <a:latin typeface="+mj-lt"/>
                          <a:cs typeface="Arial" panose="020B0604020202020204" pitchFamily="34" charset="0"/>
                        </a:rPr>
                        <a:t>Don’t base your decision on</a:t>
                      </a:r>
                    </a:p>
                  </a:txBody>
                  <a:tcPr anchor="ctr"/>
                </a:tc>
                <a:extLst>
                  <a:ext uri="{0D108BD9-81ED-4DB2-BD59-A6C34878D82A}">
                    <a16:rowId xmlns:a16="http://schemas.microsoft.com/office/drawing/2014/main" val="2479348031"/>
                  </a:ext>
                </a:extLst>
              </a:tr>
              <a:tr h="509758">
                <a:tc>
                  <a:txBody>
                    <a:bodyPr/>
                    <a:lstStyle/>
                    <a:p>
                      <a:r>
                        <a:rPr lang="en-GB" baseline="0" dirty="0">
                          <a:latin typeface="+mj-lt"/>
                          <a:cs typeface="Arial" panose="020B0604020202020204" pitchFamily="34" charset="0"/>
                        </a:rPr>
                        <a:t>What you are good at</a:t>
                      </a:r>
                      <a:endParaRPr lang="en-GB" dirty="0">
                        <a:latin typeface="+mj-lt"/>
                        <a:cs typeface="Arial" panose="020B0604020202020204" pitchFamily="34" charset="0"/>
                      </a:endParaRPr>
                    </a:p>
                  </a:txBody>
                  <a:tcPr anchor="ctr"/>
                </a:tc>
                <a:tc>
                  <a:txBody>
                    <a:bodyPr/>
                    <a:lstStyle/>
                    <a:p>
                      <a:r>
                        <a:rPr lang="en-GB" dirty="0">
                          <a:latin typeface="+mj-lt"/>
                          <a:cs typeface="Arial" panose="020B0604020202020204" pitchFamily="34" charset="0"/>
                        </a:rPr>
                        <a:t>What your friends choose</a:t>
                      </a:r>
                    </a:p>
                  </a:txBody>
                  <a:tcPr anchor="ctr"/>
                </a:tc>
                <a:extLst>
                  <a:ext uri="{0D108BD9-81ED-4DB2-BD59-A6C34878D82A}">
                    <a16:rowId xmlns:a16="http://schemas.microsoft.com/office/drawing/2014/main" val="1452057875"/>
                  </a:ext>
                </a:extLst>
              </a:tr>
              <a:tr h="509758">
                <a:tc>
                  <a:txBody>
                    <a:bodyPr/>
                    <a:lstStyle/>
                    <a:p>
                      <a:r>
                        <a:rPr lang="en-GB" dirty="0">
                          <a:latin typeface="+mj-lt"/>
                          <a:cs typeface="Arial" panose="020B0604020202020204" pitchFamily="34" charset="0"/>
                        </a:rPr>
                        <a:t>What you enjoy</a:t>
                      </a:r>
                    </a:p>
                  </a:txBody>
                  <a:tcPr anchor="ctr"/>
                </a:tc>
                <a:tc>
                  <a:txBody>
                    <a:bodyPr/>
                    <a:lstStyle/>
                    <a:p>
                      <a:r>
                        <a:rPr lang="en-GB" dirty="0">
                          <a:latin typeface="+mj-lt"/>
                          <a:cs typeface="Arial" panose="020B0604020202020204" pitchFamily="34" charset="0"/>
                        </a:rPr>
                        <a:t>Who may or may not teach you</a:t>
                      </a:r>
                    </a:p>
                  </a:txBody>
                  <a:tcPr anchor="ctr"/>
                </a:tc>
                <a:extLst>
                  <a:ext uri="{0D108BD9-81ED-4DB2-BD59-A6C34878D82A}">
                    <a16:rowId xmlns:a16="http://schemas.microsoft.com/office/drawing/2014/main" val="3601155360"/>
                  </a:ext>
                </a:extLst>
              </a:tr>
              <a:tr h="509758">
                <a:tc>
                  <a:txBody>
                    <a:bodyPr/>
                    <a:lstStyle/>
                    <a:p>
                      <a:r>
                        <a:rPr lang="en-GB" dirty="0">
                          <a:latin typeface="+mj-lt"/>
                          <a:cs typeface="Arial" panose="020B0604020202020204" pitchFamily="34" charset="0"/>
                        </a:rPr>
                        <a:t>How you work best</a:t>
                      </a:r>
                    </a:p>
                  </a:txBody>
                  <a:tcPr anchor="ctr"/>
                </a:tc>
                <a:tc>
                  <a:txBody>
                    <a:bodyPr/>
                    <a:lstStyle/>
                    <a:p>
                      <a:r>
                        <a:rPr lang="en-GB" dirty="0">
                          <a:latin typeface="+mj-lt"/>
                          <a:cs typeface="Arial" panose="020B0604020202020204" pitchFamily="34" charset="0"/>
                        </a:rPr>
                        <a:t>A ‘hunch’ – for some subjects it is a big step up from GCSE to A Level</a:t>
                      </a:r>
                    </a:p>
                  </a:txBody>
                  <a:tcPr anchor="ctr"/>
                </a:tc>
                <a:extLst>
                  <a:ext uri="{0D108BD9-81ED-4DB2-BD59-A6C34878D82A}">
                    <a16:rowId xmlns:a16="http://schemas.microsoft.com/office/drawing/2014/main" val="3294187601"/>
                  </a:ext>
                </a:extLst>
              </a:tr>
              <a:tr h="509758">
                <a:tc>
                  <a:txBody>
                    <a:bodyPr/>
                    <a:lstStyle/>
                    <a:p>
                      <a:r>
                        <a:rPr lang="en-GB" dirty="0">
                          <a:latin typeface="+mj-lt"/>
                          <a:cs typeface="Arial" panose="020B0604020202020204" pitchFamily="34" charset="0"/>
                        </a:rPr>
                        <a:t>What</a:t>
                      </a:r>
                      <a:r>
                        <a:rPr lang="en-GB" baseline="0" dirty="0">
                          <a:latin typeface="+mj-lt"/>
                          <a:cs typeface="Arial" panose="020B0604020202020204" pitchFamily="34" charset="0"/>
                        </a:rPr>
                        <a:t> motivates you</a:t>
                      </a:r>
                    </a:p>
                  </a:txBody>
                  <a:tcPr anchor="ctr"/>
                </a:tc>
                <a:tc>
                  <a:txBody>
                    <a:bodyPr/>
                    <a:lstStyle/>
                    <a:p>
                      <a:r>
                        <a:rPr lang="en-GB" dirty="0">
                          <a:latin typeface="+mj-lt"/>
                          <a:cs typeface="Arial" panose="020B0604020202020204" pitchFamily="34" charset="0"/>
                        </a:rPr>
                        <a:t>What your parents would like you to study</a:t>
                      </a:r>
                    </a:p>
                  </a:txBody>
                  <a:tcPr anchor="ctr"/>
                </a:tc>
                <a:extLst>
                  <a:ext uri="{0D108BD9-81ED-4DB2-BD59-A6C34878D82A}">
                    <a16:rowId xmlns:a16="http://schemas.microsoft.com/office/drawing/2014/main" val="852409412"/>
                  </a:ext>
                </a:extLst>
              </a:tr>
              <a:tr h="509758">
                <a:tc>
                  <a:txBody>
                    <a:bodyPr/>
                    <a:lstStyle/>
                    <a:p>
                      <a:r>
                        <a:rPr lang="en-GB" dirty="0">
                          <a:latin typeface="+mj-lt"/>
                          <a:cs typeface="Arial" panose="020B0604020202020204" pitchFamily="34" charset="0"/>
                        </a:rPr>
                        <a:t>What you would be studying for 2</a:t>
                      </a:r>
                      <a:r>
                        <a:rPr lang="en-GB" baseline="0" dirty="0">
                          <a:latin typeface="+mj-lt"/>
                          <a:cs typeface="Arial" panose="020B0604020202020204" pitchFamily="34" charset="0"/>
                        </a:rPr>
                        <a:t> years</a:t>
                      </a:r>
                      <a:endParaRPr lang="en-GB" dirty="0">
                        <a:latin typeface="+mj-lt"/>
                        <a:cs typeface="Arial" panose="020B0604020202020204" pitchFamily="34" charset="0"/>
                      </a:endParaRPr>
                    </a:p>
                  </a:txBody>
                  <a:tcPr anchor="ctr"/>
                </a:tc>
                <a:tc>
                  <a:txBody>
                    <a:bodyPr/>
                    <a:lstStyle/>
                    <a:p>
                      <a:endParaRPr lang="en-GB">
                        <a:latin typeface="+mj-lt"/>
                        <a:cs typeface="Arial" panose="020B0604020202020204" pitchFamily="34" charset="0"/>
                      </a:endParaRPr>
                    </a:p>
                  </a:txBody>
                  <a:tcPr anchor="ctr"/>
                </a:tc>
                <a:extLst>
                  <a:ext uri="{0D108BD9-81ED-4DB2-BD59-A6C34878D82A}">
                    <a16:rowId xmlns:a16="http://schemas.microsoft.com/office/drawing/2014/main" val="3921528742"/>
                  </a:ext>
                </a:extLst>
              </a:tr>
              <a:tr h="5097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latin typeface="+mj-lt"/>
                          <a:cs typeface="Arial" panose="020B0604020202020204" pitchFamily="34" charset="0"/>
                        </a:rPr>
                        <a:t>University and course entry requirements</a:t>
                      </a:r>
                    </a:p>
                  </a:txBody>
                  <a:tcPr anchor="ctr"/>
                </a:tc>
                <a:tc>
                  <a:txBody>
                    <a:bodyPr/>
                    <a:lstStyle/>
                    <a:p>
                      <a:endParaRPr lang="en-GB">
                        <a:latin typeface="+mj-lt"/>
                        <a:cs typeface="Arial" panose="020B0604020202020204" pitchFamily="34" charset="0"/>
                      </a:endParaRPr>
                    </a:p>
                  </a:txBody>
                  <a:tcPr anchor="ctr"/>
                </a:tc>
                <a:extLst>
                  <a:ext uri="{0D108BD9-81ED-4DB2-BD59-A6C34878D82A}">
                    <a16:rowId xmlns:a16="http://schemas.microsoft.com/office/drawing/2014/main" val="1629477866"/>
                  </a:ext>
                </a:extLst>
              </a:tr>
              <a:tr h="509758">
                <a:tc>
                  <a:txBody>
                    <a:bodyPr/>
                    <a:lstStyle/>
                    <a:p>
                      <a:r>
                        <a:rPr lang="en-GB" dirty="0">
                          <a:latin typeface="+mj-lt"/>
                          <a:cs typeface="Arial" panose="020B0604020202020204" pitchFamily="34" charset="0"/>
                        </a:rPr>
                        <a:t>Career</a:t>
                      </a:r>
                      <a:r>
                        <a:rPr lang="en-GB" baseline="0" dirty="0">
                          <a:latin typeface="+mj-lt"/>
                          <a:cs typeface="Arial" panose="020B0604020202020204" pitchFamily="34" charset="0"/>
                        </a:rPr>
                        <a:t> opportunities opened up </a:t>
                      </a:r>
                      <a:endParaRPr lang="en-GB" dirty="0">
                        <a:latin typeface="+mj-lt"/>
                        <a:cs typeface="Arial" panose="020B0604020202020204" pitchFamily="34" charset="0"/>
                      </a:endParaRPr>
                    </a:p>
                  </a:txBody>
                  <a:tcPr anchor="ctr"/>
                </a:tc>
                <a:tc>
                  <a:txBody>
                    <a:bodyPr/>
                    <a:lstStyle/>
                    <a:p>
                      <a:endParaRPr lang="en-GB" dirty="0">
                        <a:latin typeface="+mj-lt"/>
                        <a:cs typeface="Arial" panose="020B0604020202020204" pitchFamily="34" charset="0"/>
                      </a:endParaRPr>
                    </a:p>
                  </a:txBody>
                  <a:tcPr anchor="ctr"/>
                </a:tc>
                <a:extLst>
                  <a:ext uri="{0D108BD9-81ED-4DB2-BD59-A6C34878D82A}">
                    <a16:rowId xmlns:a16="http://schemas.microsoft.com/office/drawing/2014/main" val="4268338200"/>
                  </a:ext>
                </a:extLst>
              </a:tr>
            </a:tbl>
          </a:graphicData>
        </a:graphic>
      </p:graphicFrame>
    </p:spTree>
    <p:extLst>
      <p:ext uri="{BB962C8B-B14F-4D97-AF65-F5344CB8AC3E}">
        <p14:creationId xmlns:p14="http://schemas.microsoft.com/office/powerpoint/2010/main" val="12269352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7B9DB-9CA2-44AF-A00C-36D3EA81C4B7}"/>
              </a:ext>
            </a:extLst>
          </p:cNvPr>
          <p:cNvSpPr>
            <a:spLocks noGrp="1"/>
          </p:cNvSpPr>
          <p:nvPr>
            <p:ph type="title"/>
          </p:nvPr>
        </p:nvSpPr>
        <p:spPr/>
        <p:txBody>
          <a:bodyPr/>
          <a:lstStyle/>
          <a:p>
            <a:r>
              <a:rPr lang="en-GB" dirty="0"/>
              <a:t>What next? / </a:t>
            </a:r>
            <a:r>
              <a:rPr lang="en-GB" i="1" dirty="0"/>
              <a:t>Beth </a:t>
            </a:r>
            <a:r>
              <a:rPr lang="en-GB" i="1" dirty="0" err="1"/>
              <a:t>nesaf</a:t>
            </a:r>
            <a:r>
              <a:rPr lang="en-GB" i="1" dirty="0"/>
              <a:t>?</a:t>
            </a:r>
          </a:p>
        </p:txBody>
      </p:sp>
      <p:sp>
        <p:nvSpPr>
          <p:cNvPr id="3" name="Content Placeholder 2">
            <a:extLst>
              <a:ext uri="{FF2B5EF4-FFF2-40B4-BE49-F238E27FC236}">
                <a16:creationId xmlns:a16="http://schemas.microsoft.com/office/drawing/2014/main" id="{FC9502EC-FAC3-49BB-9481-94EE8C5A32B9}"/>
              </a:ext>
            </a:extLst>
          </p:cNvPr>
          <p:cNvSpPr>
            <a:spLocks noGrp="1"/>
          </p:cNvSpPr>
          <p:nvPr>
            <p:ph sz="half" idx="1"/>
          </p:nvPr>
        </p:nvSpPr>
        <p:spPr/>
        <p:txBody>
          <a:bodyPr>
            <a:normAutofit/>
          </a:bodyPr>
          <a:lstStyle/>
          <a:p>
            <a:pPr>
              <a:buFont typeface="Arial" panose="020B0604020202020204" pitchFamily="34" charset="0"/>
              <a:buChar char="•"/>
            </a:pPr>
            <a:r>
              <a:rPr lang="en-GB" sz="2400" dirty="0"/>
              <a:t> Do your research</a:t>
            </a:r>
          </a:p>
          <a:p>
            <a:pPr>
              <a:buFont typeface="Arial" panose="020B0604020202020204" pitchFamily="34" charset="0"/>
              <a:buChar char="•"/>
            </a:pPr>
            <a:r>
              <a:rPr lang="en-GB" sz="2400" dirty="0"/>
              <a:t> Read your report and speak to your teachers in the parents’ evening</a:t>
            </a:r>
          </a:p>
          <a:p>
            <a:pPr>
              <a:buFont typeface="Arial" panose="020B0604020202020204" pitchFamily="34" charset="0"/>
              <a:buChar char="•"/>
            </a:pPr>
            <a:r>
              <a:rPr lang="en-GB" sz="2400" dirty="0"/>
              <a:t> Email your options sheet in by 4</a:t>
            </a:r>
            <a:r>
              <a:rPr lang="en-GB" sz="2400" baseline="30000" dirty="0"/>
              <a:t>th</a:t>
            </a:r>
            <a:r>
              <a:rPr lang="en-GB" sz="2400" dirty="0"/>
              <a:t> February</a:t>
            </a:r>
          </a:p>
          <a:p>
            <a:pPr>
              <a:buFont typeface="Arial" panose="020B0604020202020204" pitchFamily="34" charset="0"/>
              <a:buChar char="•"/>
            </a:pPr>
            <a:r>
              <a:rPr lang="en-GB" sz="2400" dirty="0"/>
              <a:t> Contact us if you have any questions</a:t>
            </a:r>
          </a:p>
        </p:txBody>
      </p:sp>
      <p:sp>
        <p:nvSpPr>
          <p:cNvPr id="4" name="Content Placeholder 3">
            <a:extLst>
              <a:ext uri="{FF2B5EF4-FFF2-40B4-BE49-F238E27FC236}">
                <a16:creationId xmlns:a16="http://schemas.microsoft.com/office/drawing/2014/main" id="{F1A3E273-44D8-4190-A785-41309E4D19F0}"/>
              </a:ext>
            </a:extLst>
          </p:cNvPr>
          <p:cNvSpPr>
            <a:spLocks noGrp="1"/>
          </p:cNvSpPr>
          <p:nvPr>
            <p:ph sz="half" idx="2"/>
          </p:nvPr>
        </p:nvSpPr>
        <p:spPr/>
        <p:txBody>
          <a:bodyPr/>
          <a:lstStyle/>
          <a:p>
            <a:pPr>
              <a:buFont typeface="Arial" panose="020B0604020202020204" pitchFamily="34" charset="0"/>
              <a:buChar char="•"/>
            </a:pPr>
            <a:r>
              <a:rPr lang="en-GB" dirty="0"/>
              <a:t> </a:t>
            </a:r>
            <a:r>
              <a:rPr lang="en-GB" sz="2400" i="1" dirty="0" err="1"/>
              <a:t>Gwnewch</a:t>
            </a:r>
            <a:r>
              <a:rPr lang="en-GB" sz="2400" i="1" dirty="0"/>
              <a:t> </a:t>
            </a:r>
            <a:r>
              <a:rPr lang="en-GB" sz="2400" i="1" dirty="0" err="1"/>
              <a:t>eich</a:t>
            </a:r>
            <a:r>
              <a:rPr lang="en-GB" sz="2400" i="1" dirty="0"/>
              <a:t> </a:t>
            </a:r>
            <a:r>
              <a:rPr lang="en-GB" sz="2400" i="1" dirty="0" err="1"/>
              <a:t>gwaith</a:t>
            </a:r>
            <a:r>
              <a:rPr lang="en-GB" sz="2400" i="1" dirty="0"/>
              <a:t> </a:t>
            </a:r>
            <a:r>
              <a:rPr lang="en-GB" sz="2400" i="1" dirty="0" err="1"/>
              <a:t>ymchwil</a:t>
            </a:r>
            <a:endParaRPr lang="en-GB" sz="2400" i="1" dirty="0"/>
          </a:p>
          <a:p>
            <a:pPr>
              <a:buFont typeface="Arial" panose="020B0604020202020204" pitchFamily="34" charset="0"/>
              <a:buChar char="•"/>
            </a:pPr>
            <a:r>
              <a:rPr lang="en-GB" sz="2400" i="1" dirty="0"/>
              <a:t> </a:t>
            </a:r>
            <a:r>
              <a:rPr lang="en-GB" sz="2400" i="1" dirty="0" err="1"/>
              <a:t>Darllenwch</a:t>
            </a:r>
            <a:r>
              <a:rPr lang="en-GB" sz="2400" i="1" dirty="0"/>
              <a:t> </a:t>
            </a:r>
            <a:r>
              <a:rPr lang="en-GB" sz="2400" i="1" dirty="0" err="1"/>
              <a:t>eich</a:t>
            </a:r>
            <a:r>
              <a:rPr lang="en-GB" sz="2400" i="1" dirty="0"/>
              <a:t> </a:t>
            </a:r>
            <a:r>
              <a:rPr lang="en-GB" sz="2400" i="1" dirty="0" err="1"/>
              <a:t>adroddiad</a:t>
            </a:r>
            <a:r>
              <a:rPr lang="en-GB" sz="2400" i="1" dirty="0"/>
              <a:t> a </a:t>
            </a:r>
            <a:r>
              <a:rPr lang="en-GB" sz="2400" i="1" dirty="0" err="1"/>
              <a:t>siaradwch</a:t>
            </a:r>
            <a:r>
              <a:rPr lang="en-GB" sz="2400" i="1" dirty="0"/>
              <a:t> </a:t>
            </a:r>
            <a:r>
              <a:rPr lang="en-GB" sz="2400" i="1" dirty="0" err="1"/>
              <a:t>gyda’ch</a:t>
            </a:r>
            <a:r>
              <a:rPr lang="en-GB" sz="2400" i="1" dirty="0"/>
              <a:t> </a:t>
            </a:r>
            <a:r>
              <a:rPr lang="en-GB" sz="2400" i="1" dirty="0" err="1"/>
              <a:t>athrawon</a:t>
            </a:r>
            <a:r>
              <a:rPr lang="en-GB" sz="2400" i="1" dirty="0"/>
              <a:t> </a:t>
            </a:r>
            <a:r>
              <a:rPr lang="en-GB" sz="2400" i="1" dirty="0" err="1"/>
              <a:t>yn</a:t>
            </a:r>
            <a:r>
              <a:rPr lang="en-GB" sz="2400" i="1" dirty="0"/>
              <a:t> y </a:t>
            </a:r>
            <a:r>
              <a:rPr lang="en-GB" sz="2400" i="1" dirty="0" err="1"/>
              <a:t>noson</a:t>
            </a:r>
            <a:r>
              <a:rPr lang="en-GB" sz="2400" i="1" dirty="0"/>
              <a:t> </a:t>
            </a:r>
            <a:r>
              <a:rPr lang="en-GB" sz="2400" i="1" dirty="0" err="1"/>
              <a:t>rieni</a:t>
            </a:r>
            <a:endParaRPr lang="en-GB" sz="2400" i="1" dirty="0"/>
          </a:p>
          <a:p>
            <a:pPr>
              <a:buFont typeface="Arial" panose="020B0604020202020204" pitchFamily="34" charset="0"/>
              <a:buChar char="•"/>
            </a:pPr>
            <a:r>
              <a:rPr lang="en-GB" sz="2400" i="1" dirty="0"/>
              <a:t> </a:t>
            </a:r>
            <a:r>
              <a:rPr lang="en-GB" sz="2400" i="1" dirty="0" err="1"/>
              <a:t>Ebostiwch</a:t>
            </a:r>
            <a:r>
              <a:rPr lang="en-GB" sz="2400" i="1" dirty="0"/>
              <a:t> </a:t>
            </a:r>
            <a:r>
              <a:rPr lang="en-GB" sz="2400" i="1" dirty="0" err="1"/>
              <a:t>eich</a:t>
            </a:r>
            <a:r>
              <a:rPr lang="en-GB" sz="2400" i="1" dirty="0"/>
              <a:t> </a:t>
            </a:r>
            <a:r>
              <a:rPr lang="en-GB" sz="2400" i="1" dirty="0" err="1"/>
              <a:t>ffurflen</a:t>
            </a:r>
            <a:r>
              <a:rPr lang="en-GB" sz="2400" i="1" dirty="0"/>
              <a:t> </a:t>
            </a:r>
            <a:r>
              <a:rPr lang="en-GB" sz="2400" i="1" dirty="0" err="1"/>
              <a:t>opsiynau</a:t>
            </a:r>
            <a:r>
              <a:rPr lang="en-GB" sz="2400" i="1" dirty="0"/>
              <a:t> </a:t>
            </a:r>
            <a:r>
              <a:rPr lang="en-GB" sz="2400" i="1" dirty="0" err="1"/>
              <a:t>erbyn</a:t>
            </a:r>
            <a:r>
              <a:rPr lang="en-GB" sz="2400" i="1" dirty="0"/>
              <a:t> 4ydd o </a:t>
            </a:r>
            <a:r>
              <a:rPr lang="en-GB" sz="2400" i="1" dirty="0" err="1"/>
              <a:t>Chwefror</a:t>
            </a:r>
            <a:endParaRPr lang="en-GB" sz="2400" i="1" dirty="0"/>
          </a:p>
          <a:p>
            <a:pPr>
              <a:buFont typeface="Arial" panose="020B0604020202020204" pitchFamily="34" charset="0"/>
              <a:buChar char="•"/>
            </a:pPr>
            <a:r>
              <a:rPr lang="en-GB" sz="2400" i="1" dirty="0"/>
              <a:t> </a:t>
            </a:r>
            <a:r>
              <a:rPr lang="en-GB" sz="2400" i="1" dirty="0" err="1"/>
              <a:t>Cysylltwch</a:t>
            </a:r>
            <a:r>
              <a:rPr lang="en-GB" sz="2400" i="1" dirty="0"/>
              <a:t> </a:t>
            </a:r>
            <a:r>
              <a:rPr lang="en-GB" sz="2400" i="1" dirty="0" err="1"/>
              <a:t>os</a:t>
            </a:r>
            <a:r>
              <a:rPr lang="en-GB" sz="2400" i="1" dirty="0"/>
              <a:t> </a:t>
            </a:r>
            <a:r>
              <a:rPr lang="en-GB" sz="2400" i="1" dirty="0" err="1"/>
              <a:t>oes</a:t>
            </a:r>
            <a:r>
              <a:rPr lang="en-GB" sz="2400" i="1" dirty="0"/>
              <a:t> </a:t>
            </a:r>
            <a:r>
              <a:rPr lang="en-GB" sz="2400" i="1" dirty="0" err="1"/>
              <a:t>gennych</a:t>
            </a:r>
            <a:r>
              <a:rPr lang="en-GB" sz="2400" i="1" dirty="0"/>
              <a:t> </a:t>
            </a:r>
            <a:r>
              <a:rPr lang="en-GB" sz="2400" i="1" dirty="0" err="1"/>
              <a:t>unrhyw</a:t>
            </a:r>
            <a:r>
              <a:rPr lang="en-GB" sz="2400" i="1" dirty="0"/>
              <a:t> </a:t>
            </a:r>
            <a:r>
              <a:rPr lang="en-GB" sz="2400" i="1" dirty="0" err="1"/>
              <a:t>gwestiwn</a:t>
            </a:r>
            <a:endParaRPr lang="en-GB" sz="2400" i="1" dirty="0"/>
          </a:p>
        </p:txBody>
      </p:sp>
    </p:spTree>
    <p:extLst>
      <p:ext uri="{BB962C8B-B14F-4D97-AF65-F5344CB8AC3E}">
        <p14:creationId xmlns:p14="http://schemas.microsoft.com/office/powerpoint/2010/main" val="40234918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D8E9728-18DF-4583-A2F4-9AC568E04EBF}"/>
              </a:ext>
            </a:extLst>
          </p:cNvPr>
          <p:cNvSpPr>
            <a:spLocks noGrp="1"/>
          </p:cNvSpPr>
          <p:nvPr>
            <p:ph type="title"/>
          </p:nvPr>
        </p:nvSpPr>
        <p:spPr/>
        <p:txBody>
          <a:bodyPr/>
          <a:lstStyle/>
          <a:p>
            <a:r>
              <a:rPr lang="en-GB" dirty="0"/>
              <a:t>Contact emails / </a:t>
            </a:r>
            <a:r>
              <a:rPr lang="en-GB" i="1" dirty="0" err="1"/>
              <a:t>Manylion</a:t>
            </a:r>
            <a:r>
              <a:rPr lang="en-GB" i="1" dirty="0"/>
              <a:t> </a:t>
            </a:r>
            <a:r>
              <a:rPr lang="en-GB" i="1" dirty="0" err="1"/>
              <a:t>cyswllt</a:t>
            </a:r>
            <a:endParaRPr lang="en-GB" i="1" dirty="0"/>
          </a:p>
        </p:txBody>
      </p:sp>
      <p:sp>
        <p:nvSpPr>
          <p:cNvPr id="6" name="Content Placeholder 5">
            <a:extLst>
              <a:ext uri="{FF2B5EF4-FFF2-40B4-BE49-F238E27FC236}">
                <a16:creationId xmlns:a16="http://schemas.microsoft.com/office/drawing/2014/main" id="{47865EBE-886D-455A-85AB-BA65027EFEF2}"/>
              </a:ext>
            </a:extLst>
          </p:cNvPr>
          <p:cNvSpPr>
            <a:spLocks noGrp="1"/>
          </p:cNvSpPr>
          <p:nvPr>
            <p:ph idx="1"/>
          </p:nvPr>
        </p:nvSpPr>
        <p:spPr/>
        <p:txBody>
          <a:bodyPr/>
          <a:lstStyle/>
          <a:p>
            <a:r>
              <a:rPr lang="en-GB" dirty="0"/>
              <a:t>Ms Leighton - Deputy Head	</a:t>
            </a:r>
            <a:r>
              <a:rPr lang="en-GB" dirty="0">
                <a:hlinkClick r:id="rId2"/>
              </a:rPr>
              <a:t>hgg@penglais.org.uk</a:t>
            </a:r>
            <a:endParaRPr lang="en-GB" dirty="0"/>
          </a:p>
          <a:p>
            <a:r>
              <a:rPr lang="en-GB" dirty="0"/>
              <a:t>Mrs </a:t>
            </a:r>
            <a:r>
              <a:rPr lang="en-GB" dirty="0" err="1"/>
              <a:t>Elgood</a:t>
            </a:r>
            <a:r>
              <a:rPr lang="en-GB" dirty="0"/>
              <a:t> – Head of 6</a:t>
            </a:r>
            <a:r>
              <a:rPr lang="en-GB" baseline="30000" dirty="0"/>
              <a:t>th</a:t>
            </a:r>
            <a:r>
              <a:rPr lang="en-GB" dirty="0"/>
              <a:t> Form	</a:t>
            </a:r>
            <a:r>
              <a:rPr lang="en-GB" dirty="0">
                <a:hlinkClick r:id="rId3"/>
              </a:rPr>
              <a:t>jje@penglais.org.uk</a:t>
            </a:r>
            <a:endParaRPr lang="en-GB" dirty="0"/>
          </a:p>
          <a:p>
            <a:r>
              <a:rPr lang="en-GB" dirty="0"/>
              <a:t>Miss Thomas – 6</a:t>
            </a:r>
            <a:r>
              <a:rPr lang="en-GB" baseline="30000" dirty="0"/>
              <a:t>th</a:t>
            </a:r>
            <a:r>
              <a:rPr lang="en-GB" dirty="0"/>
              <a:t> form Manager	</a:t>
            </a:r>
            <a:r>
              <a:rPr lang="en-GB" dirty="0">
                <a:hlinkClick r:id="rId4"/>
              </a:rPr>
              <a:t>snt@penglais.org.uk</a:t>
            </a:r>
            <a:endParaRPr lang="en-GB" dirty="0"/>
          </a:p>
          <a:p>
            <a:r>
              <a:rPr lang="en-GB" dirty="0"/>
              <a:t>Option sheets			</a:t>
            </a:r>
            <a:r>
              <a:rPr lang="en-GB" dirty="0">
                <a:hlinkClick r:id="rId5"/>
              </a:rPr>
              <a:t>E.Rhodes@penglais.org.uk</a:t>
            </a:r>
            <a:endParaRPr lang="en-GB" dirty="0"/>
          </a:p>
          <a:p>
            <a:endParaRPr lang="en-GB" dirty="0"/>
          </a:p>
        </p:txBody>
      </p:sp>
    </p:spTree>
    <p:extLst>
      <p:ext uri="{BB962C8B-B14F-4D97-AF65-F5344CB8AC3E}">
        <p14:creationId xmlns:p14="http://schemas.microsoft.com/office/powerpoint/2010/main" val="199288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FD427A-7944-4355-A979-4F1A13ACC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CE2A99BD-0B41-41F3-B831-302317666740}"/>
              </a:ext>
            </a:extLst>
          </p:cNvPr>
          <p:cNvSpPr>
            <a:spLocks noGrp="1"/>
          </p:cNvSpPr>
          <p:nvPr>
            <p:ph type="title"/>
          </p:nvPr>
        </p:nvSpPr>
        <p:spPr>
          <a:xfrm>
            <a:off x="1228726" y="286603"/>
            <a:ext cx="9926954" cy="1450757"/>
          </a:xfrm>
        </p:spPr>
        <p:txBody>
          <a:bodyPr/>
          <a:lstStyle/>
          <a:p>
            <a:r>
              <a:rPr lang="en-GB" dirty="0"/>
              <a:t>Introduction / </a:t>
            </a:r>
            <a:r>
              <a:rPr lang="en-GB" i="1" dirty="0" err="1"/>
              <a:t>Cyflwyniad</a:t>
            </a:r>
            <a:endParaRPr lang="en-GB" i="1" dirty="0"/>
          </a:p>
        </p:txBody>
      </p:sp>
      <p:sp>
        <p:nvSpPr>
          <p:cNvPr id="3" name="Content Placeholder 2">
            <a:extLst>
              <a:ext uri="{FF2B5EF4-FFF2-40B4-BE49-F238E27FC236}">
                <a16:creationId xmlns:a16="http://schemas.microsoft.com/office/drawing/2014/main" id="{4627945C-3D14-4BEB-B6B9-48984E61C145}"/>
              </a:ext>
            </a:extLst>
          </p:cNvPr>
          <p:cNvSpPr>
            <a:spLocks noGrp="1"/>
          </p:cNvSpPr>
          <p:nvPr>
            <p:ph idx="1"/>
          </p:nvPr>
        </p:nvSpPr>
        <p:spPr>
          <a:xfrm>
            <a:off x="1132523" y="1829654"/>
            <a:ext cx="9926954" cy="4023360"/>
          </a:xfrm>
        </p:spPr>
        <p:txBody>
          <a:bodyPr numCol="2">
            <a:normAutofit/>
          </a:bodyPr>
          <a:lstStyle/>
          <a:p>
            <a:pPr>
              <a:buFont typeface="Arial" panose="020B0604020202020204" pitchFamily="34" charset="0"/>
              <a:buChar char="•"/>
            </a:pPr>
            <a:endParaRPr lang="en-GB" dirty="0">
              <a:latin typeface="+mj-lt"/>
            </a:endParaRPr>
          </a:p>
          <a:p>
            <a:pPr>
              <a:buFont typeface="Arial" panose="020B0604020202020204" pitchFamily="34" charset="0"/>
              <a:buChar char="•"/>
            </a:pPr>
            <a:r>
              <a:rPr lang="en-GB" dirty="0">
                <a:latin typeface="+mj-lt"/>
              </a:rPr>
              <a:t> Large Sixth Form approximately 260 students</a:t>
            </a:r>
          </a:p>
          <a:p>
            <a:pPr>
              <a:buFont typeface="Arial" panose="020B0604020202020204" pitchFamily="34" charset="0"/>
              <a:buChar char="•"/>
            </a:pPr>
            <a:r>
              <a:rPr lang="en-GB" dirty="0">
                <a:latin typeface="+mj-lt"/>
              </a:rPr>
              <a:t> Cosmopolitan, lively, dynamic</a:t>
            </a:r>
          </a:p>
          <a:p>
            <a:pPr>
              <a:buFont typeface="Arial" panose="020B0604020202020204" pitchFamily="34" charset="0"/>
              <a:buChar char="•"/>
            </a:pPr>
            <a:r>
              <a:rPr lang="en-GB" dirty="0">
                <a:latin typeface="+mj-lt"/>
              </a:rPr>
              <a:t> Successful – excellent outcomes</a:t>
            </a:r>
          </a:p>
          <a:p>
            <a:pPr>
              <a:buFont typeface="Arial" panose="020B0604020202020204" pitchFamily="34" charset="0"/>
              <a:buChar char="•"/>
            </a:pPr>
            <a:r>
              <a:rPr lang="en-GB" dirty="0">
                <a:latin typeface="+mj-lt"/>
              </a:rPr>
              <a:t> Dedicated team of experienced experts</a:t>
            </a:r>
          </a:p>
          <a:p>
            <a:pPr>
              <a:buFont typeface="Arial" panose="020B0604020202020204" pitchFamily="34" charset="0"/>
              <a:buChar char="•"/>
            </a:pPr>
            <a:r>
              <a:rPr lang="en-GB" dirty="0">
                <a:latin typeface="+mj-lt"/>
              </a:rPr>
              <a:t> Purpose built, modern facilities</a:t>
            </a:r>
          </a:p>
          <a:p>
            <a:pPr>
              <a:buFont typeface="Arial" panose="020B0604020202020204" pitchFamily="34" charset="0"/>
              <a:buChar char="•"/>
            </a:pPr>
            <a:endParaRPr lang="en-GB" dirty="0">
              <a:latin typeface="+mj-lt"/>
            </a:endParaRPr>
          </a:p>
          <a:p>
            <a:pPr>
              <a:buFont typeface="Arial" panose="020B0604020202020204" pitchFamily="34" charset="0"/>
              <a:buChar char="•"/>
            </a:pPr>
            <a:endParaRPr lang="en-GB" dirty="0">
              <a:latin typeface="+mj-lt"/>
            </a:endParaRPr>
          </a:p>
          <a:p>
            <a:pPr>
              <a:buFont typeface="Arial" panose="020B0604020202020204" pitchFamily="34" charset="0"/>
              <a:buChar char="•"/>
            </a:pPr>
            <a:endParaRPr lang="en-GB" dirty="0">
              <a:latin typeface="+mj-lt"/>
            </a:endParaRPr>
          </a:p>
          <a:p>
            <a:pPr>
              <a:buFont typeface="Arial" panose="020B0604020202020204" pitchFamily="34" charset="0"/>
              <a:buChar char="•"/>
            </a:pPr>
            <a:endParaRPr lang="en-GB" dirty="0">
              <a:latin typeface="+mj-lt"/>
            </a:endParaRPr>
          </a:p>
          <a:p>
            <a:pPr>
              <a:buFont typeface="Arial" panose="020B0604020202020204" pitchFamily="34" charset="0"/>
              <a:buChar char="•"/>
            </a:pPr>
            <a:r>
              <a:rPr lang="en-GB" dirty="0">
                <a:latin typeface="+mj-lt"/>
              </a:rPr>
              <a:t> </a:t>
            </a:r>
            <a:r>
              <a:rPr lang="en-GB" b="1" i="1" dirty="0" err="1">
                <a:latin typeface="+mj-lt"/>
              </a:rPr>
              <a:t>Chweched</a:t>
            </a:r>
            <a:r>
              <a:rPr lang="en-GB" b="1" i="1" dirty="0">
                <a:latin typeface="+mj-lt"/>
              </a:rPr>
              <a:t> </a:t>
            </a:r>
            <a:r>
              <a:rPr lang="en-GB" b="1" i="1" dirty="0" err="1">
                <a:latin typeface="+mj-lt"/>
              </a:rPr>
              <a:t>dosbarth</a:t>
            </a:r>
            <a:r>
              <a:rPr lang="en-GB" b="1" i="1" dirty="0">
                <a:latin typeface="+mj-lt"/>
              </a:rPr>
              <a:t> </a:t>
            </a:r>
            <a:r>
              <a:rPr lang="en-GB" b="1" i="1" dirty="0" err="1">
                <a:latin typeface="+mj-lt"/>
              </a:rPr>
              <a:t>mawr</a:t>
            </a:r>
            <a:r>
              <a:rPr lang="en-GB" b="1" i="1" dirty="0">
                <a:latin typeface="+mj-lt"/>
              </a:rPr>
              <a:t> – 260 o </a:t>
            </a:r>
            <a:r>
              <a:rPr lang="en-GB" b="1" i="1" dirty="0" err="1">
                <a:latin typeface="+mj-lt"/>
              </a:rPr>
              <a:t>ddisgyblion</a:t>
            </a:r>
            <a:endParaRPr lang="en-GB" b="1" i="1" dirty="0">
              <a:latin typeface="+mj-lt"/>
            </a:endParaRPr>
          </a:p>
          <a:p>
            <a:pPr>
              <a:buFont typeface="Arial" panose="020B0604020202020204" pitchFamily="34" charset="0"/>
              <a:buChar char="•"/>
            </a:pPr>
            <a:r>
              <a:rPr lang="en-GB" b="1" i="1" dirty="0">
                <a:latin typeface="+mj-lt"/>
              </a:rPr>
              <a:t> </a:t>
            </a:r>
            <a:r>
              <a:rPr lang="en-GB" b="1" i="1" dirty="0" err="1">
                <a:latin typeface="+mj-lt"/>
              </a:rPr>
              <a:t>Cymysg</a:t>
            </a:r>
            <a:r>
              <a:rPr lang="en-GB" b="1" i="1" dirty="0">
                <a:latin typeface="+mj-lt"/>
              </a:rPr>
              <a:t>, </a:t>
            </a:r>
            <a:r>
              <a:rPr lang="en-GB" b="1" i="1" dirty="0" err="1">
                <a:latin typeface="+mj-lt"/>
              </a:rPr>
              <a:t>bywiog</a:t>
            </a:r>
            <a:r>
              <a:rPr lang="en-GB" b="1" i="1" dirty="0">
                <a:latin typeface="+mj-lt"/>
              </a:rPr>
              <a:t>, </a:t>
            </a:r>
            <a:r>
              <a:rPr lang="en-GB" b="1" i="1" dirty="0" err="1">
                <a:latin typeface="+mj-lt"/>
              </a:rPr>
              <a:t>deinamig</a:t>
            </a:r>
            <a:endParaRPr lang="en-GB" b="1" i="1" dirty="0">
              <a:latin typeface="+mj-lt"/>
            </a:endParaRPr>
          </a:p>
          <a:p>
            <a:pPr>
              <a:buFont typeface="Arial" panose="020B0604020202020204" pitchFamily="34" charset="0"/>
              <a:buChar char="•"/>
            </a:pPr>
            <a:r>
              <a:rPr lang="en-GB" b="1" i="1" dirty="0">
                <a:latin typeface="+mj-lt"/>
              </a:rPr>
              <a:t> </a:t>
            </a:r>
            <a:r>
              <a:rPr lang="en-GB" b="1" i="1" dirty="0" err="1">
                <a:latin typeface="+mj-lt"/>
              </a:rPr>
              <a:t>Llwyddiannus</a:t>
            </a:r>
            <a:r>
              <a:rPr lang="en-GB" b="1" i="1" dirty="0">
                <a:latin typeface="+mj-lt"/>
              </a:rPr>
              <a:t> – </a:t>
            </a:r>
            <a:r>
              <a:rPr lang="en-GB" b="1" i="1" dirty="0" err="1">
                <a:latin typeface="+mj-lt"/>
              </a:rPr>
              <a:t>canlyniadau</a:t>
            </a:r>
            <a:r>
              <a:rPr lang="en-GB" b="1" i="1" dirty="0">
                <a:latin typeface="+mj-lt"/>
              </a:rPr>
              <a:t> </a:t>
            </a:r>
            <a:r>
              <a:rPr lang="en-GB" b="1" i="1" dirty="0" err="1">
                <a:latin typeface="+mj-lt"/>
              </a:rPr>
              <a:t>ardderchog</a:t>
            </a:r>
            <a:endParaRPr lang="en-GB" b="1" i="1" dirty="0">
              <a:latin typeface="+mj-lt"/>
            </a:endParaRPr>
          </a:p>
          <a:p>
            <a:pPr>
              <a:buFont typeface="Arial" panose="020B0604020202020204" pitchFamily="34" charset="0"/>
              <a:buChar char="•"/>
            </a:pPr>
            <a:r>
              <a:rPr lang="en-GB" b="1" i="1" dirty="0">
                <a:latin typeface="+mj-lt"/>
              </a:rPr>
              <a:t> </a:t>
            </a:r>
            <a:r>
              <a:rPr lang="en-GB" b="1" i="1" dirty="0" err="1">
                <a:latin typeface="+mj-lt"/>
              </a:rPr>
              <a:t>Tîm</a:t>
            </a:r>
            <a:r>
              <a:rPr lang="en-GB" b="1" i="1" dirty="0">
                <a:latin typeface="+mj-lt"/>
              </a:rPr>
              <a:t> </a:t>
            </a:r>
            <a:r>
              <a:rPr lang="en-GB" b="1" i="1" dirty="0" err="1">
                <a:latin typeface="+mj-lt"/>
              </a:rPr>
              <a:t>ymrwymiedig</a:t>
            </a:r>
            <a:r>
              <a:rPr lang="en-GB" b="1" i="1" dirty="0">
                <a:latin typeface="+mj-lt"/>
              </a:rPr>
              <a:t> o </a:t>
            </a:r>
            <a:r>
              <a:rPr lang="en-GB" b="1" i="1" dirty="0" err="1">
                <a:latin typeface="+mj-lt"/>
              </a:rPr>
              <a:t>arbenigwyr</a:t>
            </a:r>
            <a:r>
              <a:rPr lang="en-GB" b="1" i="1" dirty="0">
                <a:latin typeface="+mj-lt"/>
              </a:rPr>
              <a:t> </a:t>
            </a:r>
            <a:r>
              <a:rPr lang="en-GB" b="1" i="1" dirty="0" err="1">
                <a:latin typeface="+mj-lt"/>
              </a:rPr>
              <a:t>profiadol</a:t>
            </a:r>
            <a:endParaRPr lang="en-GB" b="1" i="1" dirty="0">
              <a:latin typeface="+mj-lt"/>
            </a:endParaRPr>
          </a:p>
          <a:p>
            <a:pPr>
              <a:buFont typeface="Arial" panose="020B0604020202020204" pitchFamily="34" charset="0"/>
              <a:buChar char="•"/>
            </a:pPr>
            <a:r>
              <a:rPr lang="en-GB" b="1" i="1" dirty="0">
                <a:latin typeface="+mj-lt"/>
              </a:rPr>
              <a:t> </a:t>
            </a:r>
            <a:r>
              <a:rPr lang="en-GB" b="1" i="1" dirty="0" err="1">
                <a:latin typeface="+mj-lt"/>
              </a:rPr>
              <a:t>Cyfleusterau</a:t>
            </a:r>
            <a:r>
              <a:rPr lang="en-GB" b="1" i="1" dirty="0">
                <a:latin typeface="+mj-lt"/>
              </a:rPr>
              <a:t> modern, </a:t>
            </a:r>
            <a:r>
              <a:rPr lang="en-GB" b="1" i="1" dirty="0" err="1">
                <a:latin typeface="+mj-lt"/>
              </a:rPr>
              <a:t>canolfan</a:t>
            </a:r>
            <a:r>
              <a:rPr lang="en-GB" b="1" i="1" dirty="0">
                <a:latin typeface="+mj-lt"/>
              </a:rPr>
              <a:t> </a:t>
            </a:r>
            <a:r>
              <a:rPr lang="en-GB" b="1" i="1" dirty="0" err="1">
                <a:latin typeface="+mj-lt"/>
              </a:rPr>
              <a:t>arbennig</a:t>
            </a:r>
            <a:endParaRPr lang="en-GB" b="1" i="1" dirty="0">
              <a:latin typeface="+mj-lt"/>
            </a:endParaRPr>
          </a:p>
          <a:p>
            <a:endParaRPr lang="en-GB" dirty="0"/>
          </a:p>
        </p:txBody>
      </p:sp>
    </p:spTree>
    <p:extLst>
      <p:ext uri="{BB962C8B-B14F-4D97-AF65-F5344CB8AC3E}">
        <p14:creationId xmlns:p14="http://schemas.microsoft.com/office/powerpoint/2010/main" val="381333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lstStyle/>
          <a:p>
            <a:r>
              <a:rPr lang="en-GB" dirty="0"/>
              <a:t>The Team / </a:t>
            </a:r>
            <a:r>
              <a:rPr lang="en-GB" i="1" dirty="0"/>
              <a:t>Y </a:t>
            </a:r>
            <a:r>
              <a:rPr lang="en-GB" i="1" dirty="0" err="1"/>
              <a:t>Tîm</a:t>
            </a:r>
            <a:r>
              <a:rPr lang="en-GB" i="1" dirty="0"/>
              <a:t> </a:t>
            </a:r>
          </a:p>
        </p:txBody>
      </p:sp>
      <p:sp>
        <p:nvSpPr>
          <p:cNvPr id="5" name="Content Placeholder 4">
            <a:extLst>
              <a:ext uri="{FF2B5EF4-FFF2-40B4-BE49-F238E27FC236}">
                <a16:creationId xmlns:a16="http://schemas.microsoft.com/office/drawing/2014/main" id="{E8DD3C59-5A8A-42FC-A1F5-322AD85385A7}"/>
              </a:ext>
            </a:extLst>
          </p:cNvPr>
          <p:cNvSpPr>
            <a:spLocks noGrp="1"/>
          </p:cNvSpPr>
          <p:nvPr>
            <p:ph idx="1"/>
          </p:nvPr>
        </p:nvSpPr>
        <p:spPr/>
        <p:txBody>
          <a:bodyPr/>
          <a:lstStyle/>
          <a:p>
            <a:pPr>
              <a:buFont typeface="Arial" panose="020B0604020202020204" pitchFamily="34" charset="0"/>
              <a:buChar char="•"/>
            </a:pPr>
            <a:r>
              <a:rPr lang="en-GB" dirty="0"/>
              <a:t>  Head of Sixth Form / </a:t>
            </a:r>
            <a:r>
              <a:rPr lang="en-GB" i="1" dirty="0" err="1"/>
              <a:t>Pennaeth</a:t>
            </a:r>
            <a:r>
              <a:rPr lang="en-GB" i="1" dirty="0"/>
              <a:t> </a:t>
            </a:r>
            <a:r>
              <a:rPr lang="en-GB" i="1" dirty="0" err="1"/>
              <a:t>Chweched</a:t>
            </a:r>
            <a:r>
              <a:rPr lang="en-GB" dirty="0"/>
              <a:t>			Mrs </a:t>
            </a:r>
            <a:r>
              <a:rPr lang="en-GB" dirty="0" err="1"/>
              <a:t>Elgood</a:t>
            </a:r>
            <a:endParaRPr lang="en-GB" dirty="0"/>
          </a:p>
          <a:p>
            <a:pPr>
              <a:buFont typeface="Arial" panose="020B0604020202020204" pitchFamily="34" charset="0"/>
              <a:buChar char="•"/>
            </a:pPr>
            <a:r>
              <a:rPr lang="en-GB" dirty="0"/>
              <a:t>  Sixth Form Manager / </a:t>
            </a:r>
            <a:r>
              <a:rPr lang="en-GB" i="1" dirty="0" err="1"/>
              <a:t>Rheolwr</a:t>
            </a:r>
            <a:r>
              <a:rPr lang="en-GB" i="1" dirty="0"/>
              <a:t> y </a:t>
            </a:r>
            <a:r>
              <a:rPr lang="en-GB" i="1" dirty="0" err="1"/>
              <a:t>Chweched</a:t>
            </a:r>
            <a:r>
              <a:rPr lang="en-GB" dirty="0"/>
              <a:t>		Miss Thomas</a:t>
            </a:r>
          </a:p>
          <a:p>
            <a:pPr>
              <a:buFont typeface="Arial" panose="020B0604020202020204" pitchFamily="34" charset="0"/>
              <a:buChar char="•"/>
            </a:pPr>
            <a:r>
              <a:rPr lang="en-GB" dirty="0"/>
              <a:t>  Lead Learning Coach / </a:t>
            </a:r>
            <a:r>
              <a:rPr lang="en-GB" i="1" dirty="0" err="1"/>
              <a:t>Arweinydd</a:t>
            </a:r>
            <a:r>
              <a:rPr lang="en-GB" i="1" dirty="0"/>
              <a:t> </a:t>
            </a:r>
            <a:r>
              <a:rPr lang="en-GB" i="1" dirty="0" err="1"/>
              <a:t>Anogwyr</a:t>
            </a:r>
            <a:r>
              <a:rPr lang="en-GB" i="1" dirty="0"/>
              <a:t> </a:t>
            </a:r>
            <a:r>
              <a:rPr lang="en-GB" i="1" dirty="0" err="1"/>
              <a:t>Dysgu</a:t>
            </a:r>
            <a:r>
              <a:rPr lang="en-GB" dirty="0"/>
              <a:t>		Miss Homer</a:t>
            </a:r>
          </a:p>
          <a:p>
            <a:pPr>
              <a:buFont typeface="Arial" panose="020B0604020202020204" pitchFamily="34" charset="0"/>
              <a:buChar char="•"/>
            </a:pPr>
            <a:r>
              <a:rPr lang="en-GB" dirty="0"/>
              <a:t>  Learning Coaches / </a:t>
            </a:r>
            <a:r>
              <a:rPr lang="en-GB" i="1" dirty="0" err="1"/>
              <a:t>Anogwyr</a:t>
            </a:r>
            <a:r>
              <a:rPr lang="en-GB" i="1" dirty="0"/>
              <a:t> </a:t>
            </a:r>
            <a:r>
              <a:rPr lang="en-GB" i="1" dirty="0" err="1"/>
              <a:t>Dysgu</a:t>
            </a:r>
            <a:r>
              <a:rPr lang="en-GB" dirty="0"/>
              <a:t>			Dr Lewis, Mrs </a:t>
            </a:r>
            <a:r>
              <a:rPr lang="en-GB" dirty="0" err="1"/>
              <a:t>Donnison</a:t>
            </a:r>
            <a:endParaRPr lang="en-GB" dirty="0"/>
          </a:p>
          <a:p>
            <a:pPr>
              <a:buFont typeface="Arial" panose="020B0604020202020204" pitchFamily="34" charset="0"/>
              <a:buChar char="•"/>
            </a:pPr>
            <a:r>
              <a:rPr lang="en-GB" dirty="0"/>
              <a:t>  Attendance Officer / </a:t>
            </a:r>
            <a:r>
              <a:rPr lang="en-GB" i="1" dirty="0" err="1"/>
              <a:t>Swyddog</a:t>
            </a:r>
            <a:r>
              <a:rPr lang="en-GB" i="1" dirty="0"/>
              <a:t> </a:t>
            </a:r>
            <a:r>
              <a:rPr lang="en-GB" i="1" dirty="0" err="1"/>
              <a:t>Presenoldeb</a:t>
            </a:r>
            <a:r>
              <a:rPr lang="en-GB" dirty="0"/>
              <a:t>		Mx Gallon</a:t>
            </a:r>
          </a:p>
          <a:p>
            <a:pPr marL="0" indent="0">
              <a:buNone/>
            </a:pPr>
            <a:endParaRPr lang="en-GB" dirty="0"/>
          </a:p>
          <a:p>
            <a:pPr marL="0" indent="0">
              <a:buNone/>
            </a:pPr>
            <a:r>
              <a:rPr lang="en-GB" dirty="0"/>
              <a:t>Available to support and advise  with any academic or pastoral issues</a:t>
            </a:r>
          </a:p>
          <a:p>
            <a:pPr marL="0" indent="0">
              <a:buNone/>
            </a:pPr>
            <a:r>
              <a:rPr lang="en-GB" i="1" dirty="0" err="1"/>
              <a:t>Ar</a:t>
            </a:r>
            <a:r>
              <a:rPr lang="en-GB" i="1" dirty="0"/>
              <a:t> </a:t>
            </a:r>
            <a:r>
              <a:rPr lang="en-GB" i="1" dirty="0" err="1"/>
              <a:t>gael</a:t>
            </a:r>
            <a:r>
              <a:rPr lang="en-GB" i="1" dirty="0"/>
              <a:t> </a:t>
            </a:r>
            <a:r>
              <a:rPr lang="en-GB" i="1" dirty="0" err="1"/>
              <a:t>i</a:t>
            </a:r>
            <a:r>
              <a:rPr lang="en-GB" i="1" dirty="0"/>
              <a:t> </a:t>
            </a:r>
            <a:r>
              <a:rPr lang="en-GB" i="1" dirty="0" err="1"/>
              <a:t>helpu</a:t>
            </a:r>
            <a:r>
              <a:rPr lang="en-GB" i="1" dirty="0"/>
              <a:t> a </a:t>
            </a:r>
            <a:r>
              <a:rPr lang="en-GB" i="1" dirty="0" err="1"/>
              <a:t>chefnogi</a:t>
            </a:r>
            <a:r>
              <a:rPr lang="en-GB" i="1" dirty="0"/>
              <a:t> </a:t>
            </a:r>
            <a:r>
              <a:rPr lang="en-GB" i="1" dirty="0" err="1"/>
              <a:t>gyda</a:t>
            </a:r>
            <a:r>
              <a:rPr lang="en-GB" i="1" dirty="0"/>
              <a:t> </a:t>
            </a:r>
            <a:r>
              <a:rPr lang="en-GB" i="1" dirty="0" err="1"/>
              <a:t>unrhyw</a:t>
            </a:r>
            <a:r>
              <a:rPr lang="en-GB" i="1" dirty="0"/>
              <a:t> </a:t>
            </a:r>
            <a:r>
              <a:rPr lang="en-GB" i="1" dirty="0" err="1"/>
              <a:t>faterion</a:t>
            </a:r>
            <a:r>
              <a:rPr lang="en-GB" i="1" dirty="0"/>
              <a:t> </a:t>
            </a:r>
            <a:r>
              <a:rPr lang="en-GB" i="1" dirty="0" err="1"/>
              <a:t>academaidd</a:t>
            </a:r>
            <a:r>
              <a:rPr lang="en-GB" i="1" dirty="0"/>
              <a:t> neu </a:t>
            </a:r>
            <a:r>
              <a:rPr lang="en-GB" i="1" dirty="0" err="1"/>
              <a:t>fugeiliol</a:t>
            </a:r>
            <a:endParaRPr lang="en-GB" i="1" dirty="0"/>
          </a:p>
          <a:p>
            <a:pPr>
              <a:buFont typeface="Arial" panose="020B0604020202020204" pitchFamily="34" charset="0"/>
              <a:buChar char="•"/>
            </a:pPr>
            <a:endParaRPr lang="en-GB" dirty="0"/>
          </a:p>
        </p:txBody>
      </p:sp>
    </p:spTree>
    <p:extLst>
      <p:ext uri="{BB962C8B-B14F-4D97-AF65-F5344CB8AC3E}">
        <p14:creationId xmlns:p14="http://schemas.microsoft.com/office/powerpoint/2010/main" val="4189515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normAutofit/>
          </a:bodyPr>
          <a:lstStyle/>
          <a:p>
            <a:r>
              <a:rPr lang="en-GB" sz="4400" dirty="0"/>
              <a:t>Currently on roll / </a:t>
            </a:r>
            <a:r>
              <a:rPr lang="en-GB" sz="4400" i="1" dirty="0" err="1"/>
              <a:t>Nifer</a:t>
            </a:r>
            <a:r>
              <a:rPr lang="en-GB" sz="4400" i="1" dirty="0"/>
              <a:t> </a:t>
            </a:r>
            <a:r>
              <a:rPr lang="en-GB" sz="4400" i="1" dirty="0" err="1"/>
              <a:t>cyfredol</a:t>
            </a:r>
            <a:r>
              <a:rPr lang="en-GB" sz="4400" i="1" dirty="0"/>
              <a:t> </a:t>
            </a:r>
            <a:r>
              <a:rPr lang="en-GB" sz="4400" i="1" dirty="0" err="1"/>
              <a:t>yn</a:t>
            </a:r>
            <a:r>
              <a:rPr lang="en-GB" sz="4400" i="1" dirty="0"/>
              <a:t> y 6ed</a:t>
            </a:r>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idx="1"/>
          </p:nvPr>
        </p:nvSpPr>
        <p:spPr>
          <a:xfrm>
            <a:off x="1097279" y="2219807"/>
            <a:ext cx="10058400" cy="4023360"/>
          </a:xfrm>
        </p:spPr>
        <p:txBody>
          <a:bodyPr>
            <a:normAutofit/>
          </a:bodyPr>
          <a:lstStyle/>
          <a:p>
            <a:pPr>
              <a:buFont typeface="Arial" panose="020B0604020202020204" pitchFamily="34" charset="0"/>
              <a:buChar char="•"/>
            </a:pPr>
            <a:r>
              <a:rPr lang="en-GB" sz="6600" dirty="0">
                <a:latin typeface="+mj-lt"/>
              </a:rPr>
              <a:t> Year 13 : 124</a:t>
            </a:r>
          </a:p>
          <a:p>
            <a:pPr>
              <a:buFont typeface="Arial" panose="020B0604020202020204" pitchFamily="34" charset="0"/>
              <a:buChar char="•"/>
            </a:pPr>
            <a:r>
              <a:rPr lang="en-GB" sz="6600" dirty="0">
                <a:latin typeface="+mj-lt"/>
              </a:rPr>
              <a:t> Year 12: 140</a:t>
            </a:r>
          </a:p>
          <a:p>
            <a:endParaRPr lang="en-GB" dirty="0"/>
          </a:p>
          <a:p>
            <a:endParaRPr lang="en-GB" dirty="0"/>
          </a:p>
        </p:txBody>
      </p:sp>
    </p:spTree>
    <p:extLst>
      <p:ext uri="{BB962C8B-B14F-4D97-AF65-F5344CB8AC3E}">
        <p14:creationId xmlns:p14="http://schemas.microsoft.com/office/powerpoint/2010/main" val="90765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normAutofit/>
          </a:bodyPr>
          <a:lstStyle/>
          <a:p>
            <a:r>
              <a:rPr lang="en-GB" sz="4400" dirty="0"/>
              <a:t>Success  / </a:t>
            </a:r>
            <a:r>
              <a:rPr lang="en-GB" sz="4400" i="1" dirty="0" err="1"/>
              <a:t>Llwyddiant</a:t>
            </a:r>
            <a:endParaRPr lang="en-GB" sz="4400" i="1" dirty="0"/>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idx="1"/>
          </p:nvPr>
        </p:nvSpPr>
        <p:spPr>
          <a:xfrm>
            <a:off x="1097280" y="1845734"/>
            <a:ext cx="10058400" cy="4023360"/>
          </a:xfrm>
        </p:spPr>
        <p:txBody>
          <a:bodyPr>
            <a:normAutofit fontScale="92500" lnSpcReduction="20000"/>
          </a:bodyPr>
          <a:lstStyle/>
          <a:p>
            <a:pPr>
              <a:buFont typeface="Arial" panose="020B0604020202020204" pitchFamily="34" charset="0"/>
              <a:buChar char="•"/>
            </a:pPr>
            <a:r>
              <a:rPr lang="en-GB" dirty="0">
                <a:latin typeface="+mj-lt"/>
              </a:rPr>
              <a:t> Average grades AAB</a:t>
            </a:r>
          </a:p>
          <a:p>
            <a:pPr>
              <a:buFont typeface="Arial" panose="020B0604020202020204" pitchFamily="34" charset="0"/>
              <a:buChar char="•"/>
            </a:pPr>
            <a:r>
              <a:rPr lang="en-GB" dirty="0">
                <a:latin typeface="+mj-lt"/>
              </a:rPr>
              <a:t> 77% grades A*- C</a:t>
            </a:r>
          </a:p>
          <a:p>
            <a:pPr>
              <a:buFont typeface="Arial" panose="020B0604020202020204" pitchFamily="34" charset="0"/>
              <a:buChar char="•"/>
            </a:pPr>
            <a:r>
              <a:rPr lang="en-GB" dirty="0">
                <a:latin typeface="+mj-lt"/>
              </a:rPr>
              <a:t> 30% 3 x A*- A</a:t>
            </a:r>
          </a:p>
          <a:p>
            <a:pPr>
              <a:buFont typeface="Arial" panose="020B0604020202020204" pitchFamily="34" charset="0"/>
              <a:buChar char="•"/>
            </a:pPr>
            <a:r>
              <a:rPr lang="en-GB" dirty="0">
                <a:latin typeface="+mj-lt"/>
              </a:rPr>
              <a:t> Oxbridge - 2021 8 students achieved an interview. 1 confirmed place for Oxford so far this year </a:t>
            </a:r>
          </a:p>
          <a:p>
            <a:pPr>
              <a:buFont typeface="Arial" panose="020B0604020202020204" pitchFamily="34" charset="0"/>
              <a:buChar char="•"/>
            </a:pPr>
            <a:r>
              <a:rPr lang="en-GB" dirty="0">
                <a:latin typeface="+mj-lt"/>
              </a:rPr>
              <a:t> 70% at prestigious universities</a:t>
            </a:r>
          </a:p>
          <a:p>
            <a:pPr>
              <a:buFont typeface="Arial" panose="020B0604020202020204" pitchFamily="34" charset="0"/>
              <a:buChar char="•"/>
            </a:pPr>
            <a:r>
              <a:rPr lang="en-GB" dirty="0">
                <a:latin typeface="+mj-lt"/>
              </a:rPr>
              <a:t> Places achieved for competitive subjects – Engineering, Medicine, Veterinary science, Dentists, Law, physiotherapy, midwifery</a:t>
            </a:r>
          </a:p>
          <a:p>
            <a:pPr>
              <a:buFont typeface="Arial" panose="020B0604020202020204" pitchFamily="34" charset="0"/>
              <a:buChar char="•"/>
            </a:pPr>
            <a:r>
              <a:rPr lang="en-GB" dirty="0">
                <a:latin typeface="+mj-lt"/>
              </a:rPr>
              <a:t> 80% of students in Year 13 have applied to university, others applying for 2022 entry</a:t>
            </a:r>
          </a:p>
          <a:p>
            <a:pPr>
              <a:buFont typeface="Arial" panose="020B0604020202020204" pitchFamily="34" charset="0"/>
              <a:buChar char="•"/>
            </a:pPr>
            <a:r>
              <a:rPr lang="en-GB" dirty="0">
                <a:latin typeface="+mj-lt"/>
              </a:rPr>
              <a:t> Foundation year degrees</a:t>
            </a:r>
          </a:p>
          <a:p>
            <a:pPr>
              <a:buFont typeface="Arial" panose="020B0604020202020204" pitchFamily="34" charset="0"/>
              <a:buChar char="•"/>
            </a:pPr>
            <a:r>
              <a:rPr lang="en-GB" dirty="0">
                <a:latin typeface="+mj-lt"/>
              </a:rPr>
              <a:t> Apprenticeships, gap years, study abroad</a:t>
            </a:r>
          </a:p>
          <a:p>
            <a:pPr>
              <a:buFont typeface="Arial" panose="020B0604020202020204" pitchFamily="34" charset="0"/>
              <a:buChar char="•"/>
            </a:pPr>
            <a:r>
              <a:rPr lang="en-GB" dirty="0">
                <a:latin typeface="+mj-lt"/>
              </a:rPr>
              <a:t>Destinations far and wide in the UK and abroad.</a:t>
            </a:r>
          </a:p>
          <a:p>
            <a:endParaRPr lang="en-GB" dirty="0"/>
          </a:p>
          <a:p>
            <a:endParaRPr lang="en-GB" dirty="0"/>
          </a:p>
        </p:txBody>
      </p:sp>
    </p:spTree>
    <p:extLst>
      <p:ext uri="{BB962C8B-B14F-4D97-AF65-F5344CB8AC3E}">
        <p14:creationId xmlns:p14="http://schemas.microsoft.com/office/powerpoint/2010/main" val="4224152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p:txBody>
          <a:bodyPr>
            <a:normAutofit/>
          </a:bodyPr>
          <a:lstStyle/>
          <a:p>
            <a:r>
              <a:rPr lang="en-GB" sz="4400" dirty="0"/>
              <a:t>A level Provision/</a:t>
            </a:r>
            <a:r>
              <a:rPr lang="en-GB" sz="4400" i="1" dirty="0" err="1"/>
              <a:t>Darpariaeth</a:t>
            </a:r>
            <a:r>
              <a:rPr lang="en-GB" sz="4400" i="1" dirty="0"/>
              <a:t> </a:t>
            </a:r>
            <a:r>
              <a:rPr lang="en-GB" sz="4400" i="1" dirty="0" err="1"/>
              <a:t>Lefel</a:t>
            </a:r>
            <a:r>
              <a:rPr lang="en-GB" sz="4400" i="1" dirty="0"/>
              <a:t> A</a:t>
            </a:r>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sz="half" idx="1"/>
          </p:nvPr>
        </p:nvSpPr>
        <p:spPr/>
        <p:txBody>
          <a:bodyPr numCol="1">
            <a:normAutofit fontScale="32500" lnSpcReduction="20000"/>
          </a:bodyPr>
          <a:lstStyle/>
          <a:p>
            <a:pPr>
              <a:buFont typeface="Arial" panose="020B0604020202020204" pitchFamily="34" charset="0"/>
              <a:buChar char="•"/>
            </a:pPr>
            <a:r>
              <a:rPr lang="en-GB" sz="7400" dirty="0">
                <a:latin typeface="+mj-lt"/>
              </a:rPr>
              <a:t> Subject Specialists teach A level subjects</a:t>
            </a:r>
          </a:p>
          <a:p>
            <a:pPr>
              <a:buFont typeface="Arial" panose="020B0604020202020204" pitchFamily="34" charset="0"/>
              <a:buChar char="•"/>
            </a:pPr>
            <a:r>
              <a:rPr lang="en-GB" sz="7400" dirty="0">
                <a:latin typeface="+mj-lt"/>
              </a:rPr>
              <a:t> All lessons are on site</a:t>
            </a:r>
          </a:p>
          <a:p>
            <a:pPr>
              <a:buFont typeface="Arial" panose="020B0604020202020204" pitchFamily="34" charset="0"/>
              <a:buChar char="•"/>
            </a:pPr>
            <a:r>
              <a:rPr lang="en-GB" sz="7400" dirty="0">
                <a:latin typeface="+mj-lt"/>
              </a:rPr>
              <a:t> Broad range of subjects on offer</a:t>
            </a:r>
          </a:p>
          <a:p>
            <a:pPr>
              <a:buFont typeface="Arial" panose="020B0604020202020204" pitchFamily="34" charset="0"/>
              <a:buChar char="•"/>
            </a:pPr>
            <a:r>
              <a:rPr lang="en-GB" sz="7400" dirty="0">
                <a:latin typeface="+mj-lt"/>
              </a:rPr>
              <a:t> Excellent facilities</a:t>
            </a:r>
          </a:p>
          <a:p>
            <a:pPr>
              <a:buFont typeface="Arial" panose="020B0604020202020204" pitchFamily="34" charset="0"/>
              <a:buChar char="•"/>
            </a:pPr>
            <a:r>
              <a:rPr lang="en-GB" sz="7400" dirty="0">
                <a:latin typeface="+mj-lt"/>
              </a:rPr>
              <a:t> Strong links and use of Aberystwyth University</a:t>
            </a:r>
          </a:p>
          <a:p>
            <a:pPr>
              <a:buFont typeface="Arial" panose="020B0604020202020204" pitchFamily="34" charset="0"/>
              <a:buChar char="•"/>
            </a:pPr>
            <a:r>
              <a:rPr lang="en-GB" sz="7400" dirty="0">
                <a:latin typeface="+mj-lt"/>
              </a:rPr>
              <a:t>Links with parents and the local community</a:t>
            </a:r>
          </a:p>
        </p:txBody>
      </p:sp>
      <p:sp>
        <p:nvSpPr>
          <p:cNvPr id="3" name="Content Placeholder 2">
            <a:extLst>
              <a:ext uri="{FF2B5EF4-FFF2-40B4-BE49-F238E27FC236}">
                <a16:creationId xmlns:a16="http://schemas.microsoft.com/office/drawing/2014/main" id="{E0652535-BD26-4363-84E9-43115C11B2B5}"/>
              </a:ext>
            </a:extLst>
          </p:cNvPr>
          <p:cNvSpPr>
            <a:spLocks noGrp="1"/>
          </p:cNvSpPr>
          <p:nvPr>
            <p:ph sz="half" idx="2"/>
          </p:nvPr>
        </p:nvSpPr>
        <p:spPr/>
        <p:txBody>
          <a:bodyPr>
            <a:normAutofit fontScale="32500" lnSpcReduction="20000"/>
          </a:bodyPr>
          <a:lstStyle/>
          <a:p>
            <a:pPr>
              <a:buFont typeface="Arial" panose="020B0604020202020204" pitchFamily="34" charset="0"/>
              <a:buChar char="•"/>
            </a:pPr>
            <a:r>
              <a:rPr lang="en-GB" sz="7400" dirty="0"/>
              <a:t> </a:t>
            </a:r>
            <a:r>
              <a:rPr lang="en-GB" sz="7400" i="1" dirty="0" err="1"/>
              <a:t>Arbenigwyr</a:t>
            </a:r>
            <a:r>
              <a:rPr lang="en-GB" sz="7400" i="1" dirty="0"/>
              <a:t> </a:t>
            </a:r>
            <a:r>
              <a:rPr lang="en-GB" sz="7400" i="1" dirty="0" err="1"/>
              <a:t>pwnc</a:t>
            </a:r>
            <a:r>
              <a:rPr lang="en-GB" sz="7400" i="1" dirty="0"/>
              <a:t> </a:t>
            </a:r>
            <a:r>
              <a:rPr lang="en-GB" sz="7400" i="1" dirty="0" err="1"/>
              <a:t>sy’n</a:t>
            </a:r>
            <a:r>
              <a:rPr lang="en-GB" sz="7400" i="1" dirty="0"/>
              <a:t> </a:t>
            </a:r>
            <a:r>
              <a:rPr lang="en-GB" sz="7400" i="1" dirty="0" err="1"/>
              <a:t>dysgu</a:t>
            </a:r>
            <a:r>
              <a:rPr lang="en-GB" sz="7400" i="1" dirty="0"/>
              <a:t> </a:t>
            </a:r>
            <a:r>
              <a:rPr lang="en-GB" sz="7400" i="1" dirty="0" err="1"/>
              <a:t>pynciau</a:t>
            </a:r>
            <a:r>
              <a:rPr lang="en-GB" sz="7400" i="1" dirty="0"/>
              <a:t> </a:t>
            </a:r>
            <a:r>
              <a:rPr lang="en-GB" sz="7400" i="1" dirty="0" err="1"/>
              <a:t>lefel</a:t>
            </a:r>
            <a:r>
              <a:rPr lang="en-GB" sz="7400" i="1" dirty="0"/>
              <a:t> A</a:t>
            </a:r>
          </a:p>
          <a:p>
            <a:pPr>
              <a:buFont typeface="Arial" panose="020B0604020202020204" pitchFamily="34" charset="0"/>
              <a:buChar char="•"/>
            </a:pPr>
            <a:r>
              <a:rPr lang="en-GB" sz="7400" i="1" dirty="0"/>
              <a:t> </a:t>
            </a:r>
            <a:r>
              <a:rPr lang="en-GB" sz="7400" i="1" dirty="0" err="1"/>
              <a:t>Dysgir</a:t>
            </a:r>
            <a:r>
              <a:rPr lang="en-GB" sz="7400" i="1" dirty="0"/>
              <a:t> </a:t>
            </a:r>
            <a:r>
              <a:rPr lang="en-GB" sz="7400" i="1" dirty="0" err="1"/>
              <a:t>pob</a:t>
            </a:r>
            <a:r>
              <a:rPr lang="en-GB" sz="7400" i="1" dirty="0"/>
              <a:t> </a:t>
            </a:r>
            <a:r>
              <a:rPr lang="en-GB" sz="7400" i="1" dirty="0" err="1"/>
              <a:t>gwers</a:t>
            </a:r>
            <a:r>
              <a:rPr lang="en-GB" sz="7400" i="1" dirty="0"/>
              <a:t> </a:t>
            </a:r>
            <a:r>
              <a:rPr lang="en-GB" sz="7400" i="1" dirty="0" err="1"/>
              <a:t>ar</a:t>
            </a:r>
            <a:r>
              <a:rPr lang="en-GB" sz="7400" i="1" dirty="0"/>
              <a:t> </a:t>
            </a:r>
            <a:r>
              <a:rPr lang="en-GB" sz="7400" i="1" dirty="0" err="1"/>
              <a:t>safle’r</a:t>
            </a:r>
            <a:r>
              <a:rPr lang="en-GB" sz="7400" i="1" dirty="0"/>
              <a:t> </a:t>
            </a:r>
            <a:r>
              <a:rPr lang="en-GB" sz="7400" i="1" dirty="0" err="1"/>
              <a:t>ysgol</a:t>
            </a:r>
            <a:endParaRPr lang="en-GB" sz="7400" i="1" dirty="0"/>
          </a:p>
          <a:p>
            <a:pPr>
              <a:buFont typeface="Arial" panose="020B0604020202020204" pitchFamily="34" charset="0"/>
              <a:buChar char="•"/>
            </a:pPr>
            <a:r>
              <a:rPr lang="en-GB" sz="7400" i="1" dirty="0"/>
              <a:t> </a:t>
            </a:r>
            <a:r>
              <a:rPr lang="en-GB" sz="7400" i="1" dirty="0" err="1"/>
              <a:t>Ystod</a:t>
            </a:r>
            <a:r>
              <a:rPr lang="en-GB" sz="7400" i="1" dirty="0"/>
              <a:t> </a:t>
            </a:r>
            <a:r>
              <a:rPr lang="en-GB" sz="7400" i="1" dirty="0" err="1"/>
              <a:t>eang</a:t>
            </a:r>
            <a:r>
              <a:rPr lang="en-GB" sz="7400" i="1" dirty="0"/>
              <a:t> o </a:t>
            </a:r>
            <a:r>
              <a:rPr lang="en-GB" sz="7400" i="1" dirty="0" err="1"/>
              <a:t>bynciau</a:t>
            </a:r>
            <a:r>
              <a:rPr lang="en-GB" sz="7400" i="1" dirty="0"/>
              <a:t> </a:t>
            </a:r>
            <a:r>
              <a:rPr lang="en-GB" sz="7400" i="1" dirty="0" err="1"/>
              <a:t>ar</a:t>
            </a:r>
            <a:r>
              <a:rPr lang="en-GB" sz="7400" i="1" dirty="0"/>
              <a:t> </a:t>
            </a:r>
            <a:r>
              <a:rPr lang="en-GB" sz="7400" i="1" dirty="0" err="1"/>
              <a:t>gael</a:t>
            </a:r>
            <a:endParaRPr lang="en-GB" sz="7400" i="1" dirty="0"/>
          </a:p>
          <a:p>
            <a:pPr>
              <a:buFont typeface="Arial" panose="020B0604020202020204" pitchFamily="34" charset="0"/>
              <a:buChar char="•"/>
            </a:pPr>
            <a:r>
              <a:rPr lang="en-GB" sz="7400" i="1" dirty="0" err="1"/>
              <a:t>Cyfleusterau</a:t>
            </a:r>
            <a:r>
              <a:rPr lang="en-GB" sz="7400" i="1" dirty="0"/>
              <a:t> </a:t>
            </a:r>
            <a:r>
              <a:rPr lang="en-GB" sz="7400" i="1" dirty="0" err="1"/>
              <a:t>gwych</a:t>
            </a:r>
            <a:endParaRPr lang="en-GB" sz="7400" i="1" dirty="0"/>
          </a:p>
          <a:p>
            <a:pPr>
              <a:buFont typeface="Arial" panose="020B0604020202020204" pitchFamily="34" charset="0"/>
              <a:buChar char="•"/>
            </a:pPr>
            <a:r>
              <a:rPr lang="en-GB" sz="7400" i="1" dirty="0"/>
              <a:t> </a:t>
            </a:r>
            <a:r>
              <a:rPr lang="en-GB" sz="7400" i="1" dirty="0" err="1"/>
              <a:t>Prifysgol</a:t>
            </a:r>
            <a:r>
              <a:rPr lang="en-GB" sz="7400" i="1" dirty="0"/>
              <a:t> </a:t>
            </a:r>
            <a:r>
              <a:rPr lang="en-GB" sz="7400" i="1" dirty="0" err="1"/>
              <a:t>ar</a:t>
            </a:r>
            <a:r>
              <a:rPr lang="en-GB" sz="7400" i="1" dirty="0"/>
              <a:t> </a:t>
            </a:r>
            <a:r>
              <a:rPr lang="en-GB" sz="7400" i="1" dirty="0" err="1"/>
              <a:t>ein</a:t>
            </a:r>
            <a:r>
              <a:rPr lang="en-GB" sz="7400" i="1" dirty="0"/>
              <a:t> </a:t>
            </a:r>
            <a:r>
              <a:rPr lang="en-GB" sz="7400" i="1" dirty="0" err="1"/>
              <a:t>trothwy</a:t>
            </a:r>
            <a:endParaRPr lang="en-GB" sz="7400" i="1" dirty="0"/>
          </a:p>
          <a:p>
            <a:pPr>
              <a:buFont typeface="Arial" panose="020B0604020202020204" pitchFamily="34" charset="0"/>
              <a:buChar char="•"/>
            </a:pPr>
            <a:r>
              <a:rPr lang="en-GB" sz="7400" i="1" dirty="0" err="1"/>
              <a:t>Cysylltiadau</a:t>
            </a:r>
            <a:r>
              <a:rPr lang="en-GB" sz="7400" i="1" dirty="0"/>
              <a:t> </a:t>
            </a:r>
            <a:r>
              <a:rPr lang="en-GB" sz="7400" i="1" dirty="0" err="1"/>
              <a:t>effeithiol</a:t>
            </a:r>
            <a:r>
              <a:rPr lang="en-GB" sz="7400" i="1" dirty="0"/>
              <a:t> </a:t>
            </a:r>
            <a:r>
              <a:rPr lang="en-GB" sz="7400" i="1" dirty="0" err="1"/>
              <a:t>gyda</a:t>
            </a:r>
            <a:r>
              <a:rPr lang="en-GB" sz="7400" i="1" dirty="0"/>
              <a:t> </a:t>
            </a:r>
            <a:r>
              <a:rPr lang="en-GB" sz="7400" i="1" dirty="0" err="1"/>
              <a:t>rhieni</a:t>
            </a:r>
            <a:r>
              <a:rPr lang="en-GB" sz="7400" i="1" dirty="0"/>
              <a:t> </a:t>
            </a:r>
            <a:r>
              <a:rPr lang="en-GB" sz="7400" i="1" dirty="0" err="1"/>
              <a:t>a’r</a:t>
            </a:r>
            <a:r>
              <a:rPr lang="en-GB" sz="7400" i="1" dirty="0"/>
              <a:t> </a:t>
            </a:r>
            <a:r>
              <a:rPr lang="en-GB" sz="7400" i="1" dirty="0" err="1"/>
              <a:t>gymdeithas</a:t>
            </a:r>
            <a:r>
              <a:rPr lang="en-GB" sz="7400" i="1" dirty="0"/>
              <a:t> </a:t>
            </a:r>
            <a:r>
              <a:rPr lang="en-GB" sz="7400" i="1" dirty="0" err="1"/>
              <a:t>leol</a:t>
            </a:r>
            <a:r>
              <a:rPr lang="en-GB" sz="7400" i="1" dirty="0"/>
              <a:t> </a:t>
            </a:r>
          </a:p>
        </p:txBody>
      </p:sp>
    </p:spTree>
    <p:extLst>
      <p:ext uri="{BB962C8B-B14F-4D97-AF65-F5344CB8AC3E}">
        <p14:creationId xmlns:p14="http://schemas.microsoft.com/office/powerpoint/2010/main" val="3113798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20F3B-0B06-436E-8322-0E3CE36ED306}"/>
              </a:ext>
            </a:extLst>
          </p:cNvPr>
          <p:cNvSpPr>
            <a:spLocks noGrp="1"/>
          </p:cNvSpPr>
          <p:nvPr>
            <p:ph type="ctrTitle"/>
          </p:nvPr>
        </p:nvSpPr>
        <p:spPr>
          <a:xfrm>
            <a:off x="1028007" y="758951"/>
            <a:ext cx="10388138" cy="3566160"/>
          </a:xfrm>
        </p:spPr>
        <p:txBody>
          <a:bodyPr/>
          <a:lstStyle/>
          <a:p>
            <a:r>
              <a:rPr lang="en-GB" dirty="0"/>
              <a:t>Option Process / </a:t>
            </a:r>
            <a:br>
              <a:rPr lang="en-GB" dirty="0"/>
            </a:br>
            <a:r>
              <a:rPr lang="en-GB" i="1" dirty="0"/>
              <a:t>Y Broses </a:t>
            </a:r>
            <a:r>
              <a:rPr lang="en-GB" i="1" dirty="0" err="1"/>
              <a:t>Opsiynau</a:t>
            </a:r>
            <a:endParaRPr lang="en-GB" i="1" dirty="0"/>
          </a:p>
        </p:txBody>
      </p:sp>
      <p:pic>
        <p:nvPicPr>
          <p:cNvPr id="5" name="Picture 4">
            <a:extLst>
              <a:ext uri="{FF2B5EF4-FFF2-40B4-BE49-F238E27FC236}">
                <a16:creationId xmlns:a16="http://schemas.microsoft.com/office/drawing/2014/main" id="{644033A3-6C52-4EBB-BE8F-EDF9A71BBC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574"/>
            <a:ext cx="1543051" cy="1543051"/>
          </a:xfrm>
          <a:prstGeom prst="rect">
            <a:avLst/>
          </a:prstGeom>
        </p:spPr>
      </p:pic>
    </p:spTree>
    <p:extLst>
      <p:ext uri="{BB962C8B-B14F-4D97-AF65-F5344CB8AC3E}">
        <p14:creationId xmlns:p14="http://schemas.microsoft.com/office/powerpoint/2010/main" val="147112443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
  <TotalTime>913</TotalTime>
  <Words>3263</Words>
  <Application>Microsoft Office PowerPoint</Application>
  <PresentationFormat>Widescreen</PresentationFormat>
  <Paragraphs>384</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Times New Roman</vt:lpstr>
      <vt:lpstr>Retrospect</vt:lpstr>
      <vt:lpstr>Sixth Form Open Evening  Noson Agored 6ed Ddosbarth</vt:lpstr>
      <vt:lpstr>Sixth Form Open Evening Noson Agored 6ed Ddosbarth</vt:lpstr>
      <vt:lpstr>Purpose of evening / Pwrpas y noson</vt:lpstr>
      <vt:lpstr>Introduction / Cyflwyniad</vt:lpstr>
      <vt:lpstr>The Team / Y Tîm </vt:lpstr>
      <vt:lpstr>Currently on roll / Nifer cyfredol yn y 6ed</vt:lpstr>
      <vt:lpstr>Success  / Llwyddiant</vt:lpstr>
      <vt:lpstr>A level Provision/Darpariaeth Lefel A</vt:lpstr>
      <vt:lpstr>Option Process /  Y Broses Opsiynau</vt:lpstr>
      <vt:lpstr>Options Process / Y Broses Opsiynau</vt:lpstr>
      <vt:lpstr>Options Key Dates / Dyddiau Pwysig</vt:lpstr>
      <vt:lpstr>How do I return the option selection? / Sut mae dychwelyd y daflen opsiynau?</vt:lpstr>
      <vt:lpstr>How do I return the option selection? / Sut mae dychwelyd y daflen opsiynau?</vt:lpstr>
      <vt:lpstr>PowerPoint Presentation</vt:lpstr>
      <vt:lpstr>Life in the 6th form / Bywyd yn y 6ed ddosbarth</vt:lpstr>
      <vt:lpstr>What is different about being in Sixth Form?</vt:lpstr>
      <vt:lpstr>What is different about being in Sixth Form?</vt:lpstr>
      <vt:lpstr>However some things remain the same!</vt:lpstr>
      <vt:lpstr>Entry into Sixth Form</vt:lpstr>
      <vt:lpstr>Studying/Astudio</vt:lpstr>
      <vt:lpstr>Enrichment and Leadership programmes/ Rhaglen Cyfoethogi ac Arweinyddiaeth</vt:lpstr>
      <vt:lpstr>Reflections from our Head Boy and Head Girl</vt:lpstr>
      <vt:lpstr>PowerPoint Presentation</vt:lpstr>
      <vt:lpstr>Considerations in choosing subjects</vt:lpstr>
      <vt:lpstr>What you need to consider?  Beth i’w ystyried?</vt:lpstr>
      <vt:lpstr>What you need to consider?  Beth i’w ystyried?</vt:lpstr>
      <vt:lpstr>Look 2 years ahead /  Edrychwch 2 flynedd ymlaen</vt:lpstr>
      <vt:lpstr>Look 2 years ahead /  Edrychwch 2 flynedd ymlaen</vt:lpstr>
      <vt:lpstr>Facilitating subjects / Pynciau hwyluso</vt:lpstr>
      <vt:lpstr>Subject combinations /  Cyfuniad o bynicau </vt:lpstr>
      <vt:lpstr>Requirement of some careers and certain subjects / Gofynion rhai galwedigaethau a phynciau</vt:lpstr>
      <vt:lpstr>Apprenticeships / Prentisiaethau</vt:lpstr>
      <vt:lpstr>Apprenticeships / Prentisiaethau</vt:lpstr>
      <vt:lpstr>Workforce / Swyddi </vt:lpstr>
      <vt:lpstr>PowerPoint Presentation</vt:lpstr>
      <vt:lpstr>What next? / Beth nesaf?</vt:lpstr>
      <vt:lpstr>Contact emails / Manylion cyswllt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Year 7:  Topics this year</dc:title>
  <dc:creator>Ms M Hughes</dc:creator>
  <cp:lastModifiedBy>Mair Hughes</cp:lastModifiedBy>
  <cp:revision>80</cp:revision>
  <cp:lastPrinted>2021-01-20T16:50:50Z</cp:lastPrinted>
  <dcterms:created xsi:type="dcterms:W3CDTF">2018-09-07T12:44:35Z</dcterms:created>
  <dcterms:modified xsi:type="dcterms:W3CDTF">2021-01-21T19:03:58Z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147975</vt:lpwstr>
  </property>
  <property fmtid="{D5CDD505-2E9C-101B-9397-08002B2CF9AE}" name="NXPowerLiteSettings" pid="3">
    <vt:lpwstr>F7000400038000</vt:lpwstr>
  </property>
  <property fmtid="{D5CDD505-2E9C-101B-9397-08002B2CF9AE}" name="NXPowerLiteVersion" pid="4">
    <vt:lpwstr>S9.1.2</vt:lpwstr>
  </property>
</Properties>
</file>