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325" r:id="rId2"/>
    <p:sldId id="260" r:id="rId3"/>
    <p:sldId id="319" r:id="rId4"/>
    <p:sldId id="261" r:id="rId5"/>
    <p:sldId id="315" r:id="rId6"/>
    <p:sldId id="262" r:id="rId7"/>
    <p:sldId id="321" r:id="rId8"/>
    <p:sldId id="322" r:id="rId9"/>
    <p:sldId id="318" r:id="rId10"/>
    <p:sldId id="279" r:id="rId11"/>
    <p:sldId id="324" r:id="rId12"/>
    <p:sldId id="32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3" autoAdjust="0"/>
    <p:restoredTop sz="94660"/>
  </p:normalViewPr>
  <p:slideViewPr>
    <p:cSldViewPr snapToGrid="0">
      <p:cViewPr varScale="1">
        <p:scale>
          <a:sx n="66" d="100"/>
          <a:sy n="66" d="100"/>
        </p:scale>
        <p:origin x="636"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5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39439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658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A888C8-0343-483E-AACF-9E5B08D9585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22996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A888C8-0343-483E-AACF-9E5B08D9585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315BD-A653-4617-8BC8-2A844417C66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64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A888C8-0343-483E-AACF-9E5B08D9585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16461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A888C8-0343-483E-AACF-9E5B08D9585F}" type="datetimeFigureOut">
              <a:rPr lang="en-GB" smtClean="0"/>
              <a:t>14/01/2021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264097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A888C8-0343-483E-AACF-9E5B08D9585F}"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22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A888C8-0343-483E-AACF-9E5B08D9585F}" type="datetimeFigureOut">
              <a:rPr lang="en-GB" smtClean="0"/>
              <a:t>14/01/2021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302947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A888C8-0343-483E-AACF-9E5B08D9585F}" type="datetimeFigureOut">
              <a:rPr lang="en-GB" smtClean="0"/>
              <a:t>14/01/2021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2315BD-A653-4617-8BC8-2A844417C666}" type="slidenum">
              <a:rPr lang="en-GB" smtClean="0"/>
              <a:t>‹#›</a:t>
            </a:fld>
            <a:endParaRPr lang="en-GB"/>
          </a:p>
        </p:txBody>
      </p:sp>
    </p:spTree>
    <p:extLst>
      <p:ext uri="{BB962C8B-B14F-4D97-AF65-F5344CB8AC3E}">
        <p14:creationId xmlns:p14="http://schemas.microsoft.com/office/powerpoint/2010/main" val="290826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A888C8-0343-483E-AACF-9E5B08D9585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315BD-A653-4617-8BC8-2A844417C666}" type="slidenum">
              <a:rPr lang="en-GB" smtClean="0"/>
              <a:t>‹#›</a:t>
            </a:fld>
            <a:endParaRPr lang="en-GB"/>
          </a:p>
        </p:txBody>
      </p:sp>
    </p:spTree>
    <p:extLst>
      <p:ext uri="{BB962C8B-B14F-4D97-AF65-F5344CB8AC3E}">
        <p14:creationId xmlns:p14="http://schemas.microsoft.com/office/powerpoint/2010/main" val="194327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A888C8-0343-483E-AACF-9E5B08D9585F}" type="datetimeFigureOut">
              <a:rPr lang="en-GB" smtClean="0"/>
              <a:t>14/01/2021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2315BD-A653-4617-8BC8-2A844417C66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97422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ad@penglais.org.uk"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wyn.davies@careerswales.gov.wales" TargetMode="External"/><Relationship Id="rId4" Type="http://schemas.openxmlformats.org/officeDocument/2006/relationships/hyperlink" Target="mailto:hgg@penglais.org.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97E67-B927-4F35-9819-AB2890910A46}"/>
              </a:ext>
            </a:extLst>
          </p:cNvPr>
          <p:cNvSpPr>
            <a:spLocks noGrp="1"/>
          </p:cNvSpPr>
          <p:nvPr>
            <p:ph idx="1"/>
          </p:nvPr>
        </p:nvSpPr>
        <p:spPr>
          <a:xfrm>
            <a:off x="1097280" y="914401"/>
            <a:ext cx="10058400" cy="4954694"/>
          </a:xfrm>
        </p:spPr>
        <p:txBody>
          <a:bodyPr>
            <a:normAutofit/>
          </a:bodyPr>
          <a:lstStyle/>
          <a:p>
            <a:pPr algn="ctr"/>
            <a:endParaRPr lang="en-GB" sz="6600" dirty="0"/>
          </a:p>
          <a:p>
            <a:pPr algn="ctr"/>
            <a:r>
              <a:rPr lang="en-GB" sz="6000" dirty="0"/>
              <a:t>Year 9 Options </a:t>
            </a:r>
            <a:br>
              <a:rPr lang="en-GB" sz="6000" dirty="0"/>
            </a:br>
            <a:r>
              <a:rPr lang="en-GB" sz="6000" dirty="0"/>
              <a:t>2021  - 2023</a:t>
            </a:r>
          </a:p>
          <a:p>
            <a:pPr algn="ctr"/>
            <a:r>
              <a:rPr lang="en-GB" sz="5400" b="1" dirty="0"/>
              <a:t>We will be </a:t>
            </a:r>
          </a:p>
          <a:p>
            <a:pPr algn="ctr"/>
            <a:r>
              <a:rPr lang="en-GB" sz="5400" b="1" dirty="0"/>
              <a:t>starting shortly</a:t>
            </a:r>
            <a:endParaRPr lang="en-GB" sz="5400" dirty="0"/>
          </a:p>
        </p:txBody>
      </p:sp>
      <p:pic>
        <p:nvPicPr>
          <p:cNvPr id="4" name="Picture 3">
            <a:extLst>
              <a:ext uri="{FF2B5EF4-FFF2-40B4-BE49-F238E27FC236}">
                <a16:creationId xmlns:a16="http://schemas.microsoft.com/office/drawing/2014/main" id="{9F0D21F6-A591-4173-8EA0-FF58666DB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Tree>
    <p:extLst>
      <p:ext uri="{BB962C8B-B14F-4D97-AF65-F5344CB8AC3E}">
        <p14:creationId xmlns:p14="http://schemas.microsoft.com/office/powerpoint/2010/main" val="45217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9D6C84F-8F9F-487E-AFC8-C1329D91CF26}"/>
              </a:ext>
            </a:extLst>
          </p:cNvPr>
          <p:cNvGraphicFramePr>
            <a:graphicFrameLocks noGrp="1"/>
          </p:cNvGraphicFramePr>
          <p:nvPr>
            <p:extLst>
              <p:ext uri="{D42A27DB-BD31-4B8C-83A1-F6EECF244321}">
                <p14:modId xmlns:p14="http://schemas.microsoft.com/office/powerpoint/2010/main" val="4259478947"/>
              </p:ext>
            </p:extLst>
          </p:nvPr>
        </p:nvGraphicFramePr>
        <p:xfrm>
          <a:off x="653143" y="362856"/>
          <a:ext cx="10609942" cy="5718629"/>
        </p:xfrm>
        <a:graphic>
          <a:graphicData uri="http://schemas.openxmlformats.org/drawingml/2006/table">
            <a:tbl>
              <a:tblPr firstRow="1" firstCol="1" bandRow="1">
                <a:tableStyleId>{5C22544A-7EE6-4342-B048-85BDC9FD1C3A}</a:tableStyleId>
              </a:tblPr>
              <a:tblGrid>
                <a:gridCol w="3426063">
                  <a:extLst>
                    <a:ext uri="{9D8B030D-6E8A-4147-A177-3AD203B41FA5}">
                      <a16:colId xmlns:a16="http://schemas.microsoft.com/office/drawing/2014/main" val="639015326"/>
                    </a:ext>
                  </a:extLst>
                </a:gridCol>
                <a:gridCol w="3657567">
                  <a:extLst>
                    <a:ext uri="{9D8B030D-6E8A-4147-A177-3AD203B41FA5}">
                      <a16:colId xmlns:a16="http://schemas.microsoft.com/office/drawing/2014/main" val="1292739778"/>
                    </a:ext>
                  </a:extLst>
                </a:gridCol>
                <a:gridCol w="3526312">
                  <a:extLst>
                    <a:ext uri="{9D8B030D-6E8A-4147-A177-3AD203B41FA5}">
                      <a16:colId xmlns:a16="http://schemas.microsoft.com/office/drawing/2014/main" val="3186339466"/>
                    </a:ext>
                  </a:extLst>
                </a:gridCol>
              </a:tblGrid>
              <a:tr h="640460">
                <a:tc>
                  <a:txBody>
                    <a:bodyPr/>
                    <a:lstStyle/>
                    <a:p>
                      <a:pPr algn="ctr">
                        <a:lnSpc>
                          <a:spcPct val="115000"/>
                        </a:lnSpc>
                        <a:spcBef>
                          <a:spcPts val="100"/>
                        </a:spcBef>
                        <a:spcAft>
                          <a:spcPts val="0"/>
                        </a:spcAft>
                      </a:pPr>
                      <a:r>
                        <a:rPr lang="en-GB" sz="1200" b="1" u="sng" kern="150" dirty="0">
                          <a:solidFill>
                            <a:schemeClr val="tx1"/>
                          </a:solidFill>
                          <a:effectLst/>
                        </a:rPr>
                        <a:t>OPTION 1</a:t>
                      </a:r>
                      <a:endParaRPr lang="en-GB" sz="10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15000"/>
                        </a:lnSpc>
                        <a:spcBef>
                          <a:spcPts val="100"/>
                        </a:spcBef>
                        <a:spcAft>
                          <a:spcPts val="0"/>
                        </a:spcAft>
                      </a:pPr>
                      <a:r>
                        <a:rPr lang="en-GB" sz="1200" b="1" u="sng" kern="150" dirty="0">
                          <a:solidFill>
                            <a:schemeClr val="tx1"/>
                          </a:solidFill>
                          <a:effectLst/>
                        </a:rPr>
                        <a:t>OPTION 2</a:t>
                      </a:r>
                      <a:endParaRPr lang="en-GB" sz="10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tc>
                <a:tc>
                  <a:txBody>
                    <a:bodyPr/>
                    <a:lstStyle/>
                    <a:p>
                      <a:pPr algn="ctr">
                        <a:lnSpc>
                          <a:spcPct val="115000"/>
                        </a:lnSpc>
                        <a:spcBef>
                          <a:spcPts val="100"/>
                        </a:spcBef>
                        <a:spcAft>
                          <a:spcPts val="0"/>
                        </a:spcAft>
                      </a:pPr>
                      <a:r>
                        <a:rPr lang="en-GB" sz="1200" b="1" u="sng" kern="150" dirty="0">
                          <a:solidFill>
                            <a:schemeClr val="tx1"/>
                          </a:solidFill>
                          <a:effectLst/>
                        </a:rPr>
                        <a:t>OPTION 3</a:t>
                      </a:r>
                      <a:endParaRPr lang="en-GB" sz="10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tc>
                <a:extLst>
                  <a:ext uri="{0D108BD9-81ED-4DB2-BD59-A6C34878D82A}">
                    <a16:rowId xmlns:a16="http://schemas.microsoft.com/office/drawing/2014/main" val="615474874"/>
                  </a:ext>
                </a:extLst>
              </a:tr>
              <a:tr h="530697">
                <a:tc>
                  <a:txBody>
                    <a:bodyPr/>
                    <a:lstStyle/>
                    <a:p>
                      <a:pPr algn="ctr">
                        <a:lnSpc>
                          <a:spcPct val="115000"/>
                        </a:lnSpc>
                        <a:spcBef>
                          <a:spcPts val="100"/>
                        </a:spcBef>
                        <a:spcAft>
                          <a:spcPts val="0"/>
                        </a:spcAft>
                      </a:pPr>
                      <a:r>
                        <a:rPr lang="en-GB" sz="1800" b="1" kern="150" dirty="0">
                          <a:solidFill>
                            <a:schemeClr val="tx1"/>
                          </a:solidFill>
                          <a:effectLst/>
                        </a:rPr>
                        <a:t>GEOGRAPHY</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HISTORY</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GEOGRAPHY</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1286330133"/>
                  </a:ext>
                </a:extLst>
              </a:tr>
              <a:tr h="530697">
                <a:tc>
                  <a:txBody>
                    <a:bodyPr/>
                    <a:lstStyle/>
                    <a:p>
                      <a:pPr algn="ctr">
                        <a:lnSpc>
                          <a:spcPct val="115000"/>
                        </a:lnSpc>
                        <a:spcBef>
                          <a:spcPts val="100"/>
                        </a:spcBef>
                        <a:spcAft>
                          <a:spcPts val="0"/>
                        </a:spcAft>
                      </a:pPr>
                      <a:r>
                        <a:rPr lang="en-GB" sz="1800" b="1" kern="150" dirty="0">
                          <a:solidFill>
                            <a:schemeClr val="tx1"/>
                          </a:solidFill>
                          <a:effectLst/>
                        </a:rPr>
                        <a:t>RELIGIOUS EDUCATION</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ART</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HISTORY</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1895774722"/>
                  </a:ext>
                </a:extLst>
              </a:tr>
              <a:tr h="530697">
                <a:tc>
                  <a:txBody>
                    <a:bodyPr/>
                    <a:lstStyle/>
                    <a:p>
                      <a:pPr algn="ctr">
                        <a:lnSpc>
                          <a:spcPct val="115000"/>
                        </a:lnSpc>
                        <a:spcBef>
                          <a:spcPts val="100"/>
                        </a:spcBef>
                        <a:spcAft>
                          <a:spcPts val="0"/>
                        </a:spcAft>
                      </a:pPr>
                      <a:r>
                        <a:rPr lang="en-GB" sz="1800" b="1" kern="150" dirty="0">
                          <a:solidFill>
                            <a:schemeClr val="tx1"/>
                          </a:solidFill>
                          <a:effectLst/>
                        </a:rPr>
                        <a:t>PE</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MUSIC</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ICT</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2969264169"/>
                  </a:ext>
                </a:extLst>
              </a:tr>
              <a:tr h="782449">
                <a:tc>
                  <a:txBody>
                    <a:bodyPr/>
                    <a:lstStyle/>
                    <a:p>
                      <a:pPr algn="ctr">
                        <a:lnSpc>
                          <a:spcPct val="115000"/>
                        </a:lnSpc>
                        <a:spcBef>
                          <a:spcPts val="100"/>
                        </a:spcBef>
                        <a:spcAft>
                          <a:spcPts val="0"/>
                        </a:spcAft>
                      </a:pPr>
                      <a:r>
                        <a:rPr lang="en-GB" sz="1800" b="1" kern="150" dirty="0">
                          <a:solidFill>
                            <a:schemeClr val="tx1"/>
                          </a:solidFill>
                          <a:effectLst/>
                        </a:rPr>
                        <a:t>DESIGN TECHNOLOGY: </a:t>
                      </a:r>
                    </a:p>
                    <a:p>
                      <a:pPr algn="ctr">
                        <a:lnSpc>
                          <a:spcPct val="115000"/>
                        </a:lnSpc>
                        <a:spcBef>
                          <a:spcPts val="100"/>
                        </a:spcBef>
                        <a:spcAft>
                          <a:spcPts val="0"/>
                        </a:spcAft>
                      </a:pPr>
                      <a:r>
                        <a:rPr lang="en-GB" sz="1800" b="1" kern="150" dirty="0">
                          <a:solidFill>
                            <a:schemeClr val="tx1"/>
                          </a:solidFill>
                          <a:effectLst/>
                        </a:rPr>
                        <a:t>PRODUCT DESIGN</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DESIGN TECHNOLOGY:  </a:t>
                      </a:r>
                    </a:p>
                    <a:p>
                      <a:pPr algn="ctr">
                        <a:lnSpc>
                          <a:spcPct val="115000"/>
                        </a:lnSpc>
                        <a:spcBef>
                          <a:spcPts val="100"/>
                        </a:spcBef>
                        <a:spcAft>
                          <a:spcPts val="0"/>
                        </a:spcAft>
                      </a:pPr>
                      <a:r>
                        <a:rPr lang="en-GB" sz="1800" b="1" kern="150" dirty="0">
                          <a:effectLst/>
                        </a:rPr>
                        <a:t>PRODUCT DESIGN </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ART</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3376260314"/>
                  </a:ext>
                </a:extLst>
              </a:tr>
              <a:tr h="550836">
                <a:tc>
                  <a:txBody>
                    <a:bodyPr/>
                    <a:lstStyle/>
                    <a:p>
                      <a:pPr algn="ctr">
                        <a:lnSpc>
                          <a:spcPct val="115000"/>
                        </a:lnSpc>
                        <a:spcBef>
                          <a:spcPts val="100"/>
                        </a:spcBef>
                        <a:spcAft>
                          <a:spcPts val="0"/>
                        </a:spcAft>
                      </a:pPr>
                      <a:r>
                        <a:rPr lang="en-GB" sz="1800" b="1" kern="150" dirty="0">
                          <a:solidFill>
                            <a:schemeClr val="tx1"/>
                          </a:solidFill>
                          <a:effectLst/>
                        </a:rPr>
                        <a:t>FOOD AND NUTRITION</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PE</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FRENCH</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3673864488"/>
                  </a:ext>
                </a:extLst>
              </a:tr>
              <a:tr h="428785">
                <a:tc>
                  <a:txBody>
                    <a:bodyPr/>
                    <a:lstStyle/>
                    <a:p>
                      <a:pPr algn="ctr">
                        <a:lnSpc>
                          <a:spcPct val="115000"/>
                        </a:lnSpc>
                        <a:spcBef>
                          <a:spcPts val="100"/>
                        </a:spcBef>
                        <a:spcAft>
                          <a:spcPts val="0"/>
                        </a:spcAft>
                      </a:pPr>
                      <a:r>
                        <a:rPr lang="en-GB" sz="1800" b="1" kern="150" dirty="0">
                          <a:solidFill>
                            <a:schemeClr val="tx1"/>
                          </a:solidFill>
                          <a:effectLst/>
                        </a:rPr>
                        <a:t>BUSINESS</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MANDARIN</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ENTERPRISE AND MARKETING</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1809095631"/>
                  </a:ext>
                </a:extLst>
              </a:tr>
              <a:tr h="445100">
                <a:tc>
                  <a:txBody>
                    <a:bodyPr/>
                    <a:lstStyle/>
                    <a:p>
                      <a:pPr algn="ctr">
                        <a:lnSpc>
                          <a:spcPct val="115000"/>
                        </a:lnSpc>
                        <a:spcBef>
                          <a:spcPts val="100"/>
                        </a:spcBef>
                        <a:spcAft>
                          <a:spcPts val="0"/>
                        </a:spcAft>
                      </a:pPr>
                      <a:r>
                        <a:rPr lang="en-GB" sz="1800" b="1" kern="150" dirty="0">
                          <a:solidFill>
                            <a:schemeClr val="tx1"/>
                          </a:solidFill>
                          <a:effectLst/>
                        </a:rPr>
                        <a:t>SPANISH</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ENGINEERING</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ENGINEERING</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1280235490"/>
                  </a:ext>
                </a:extLst>
              </a:tr>
              <a:tr h="762310">
                <a:tc>
                  <a:txBody>
                    <a:bodyPr/>
                    <a:lstStyle/>
                    <a:p>
                      <a:pPr algn="ctr">
                        <a:lnSpc>
                          <a:spcPct val="115000"/>
                        </a:lnSpc>
                        <a:spcBef>
                          <a:spcPts val="100"/>
                        </a:spcBef>
                        <a:spcAft>
                          <a:spcPts val="0"/>
                        </a:spcAft>
                      </a:pPr>
                      <a:r>
                        <a:rPr lang="en-GB" sz="1800" b="1" kern="150" dirty="0">
                          <a:solidFill>
                            <a:schemeClr val="tx1"/>
                          </a:solidFill>
                          <a:effectLst/>
                        </a:rPr>
                        <a:t>Personal and Social Development</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HEALTH AND SOCIAL CARE </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SKILLS</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3151724633"/>
                  </a:ext>
                </a:extLst>
              </a:tr>
              <a:tr h="516598">
                <a:tc>
                  <a:txBody>
                    <a:bodyPr/>
                    <a:lstStyle/>
                    <a:p>
                      <a:pPr algn="ctr">
                        <a:lnSpc>
                          <a:spcPct val="115000"/>
                        </a:lnSpc>
                        <a:spcBef>
                          <a:spcPts val="100"/>
                        </a:spcBef>
                        <a:spcAft>
                          <a:spcPts val="0"/>
                        </a:spcAft>
                      </a:pPr>
                      <a:r>
                        <a:rPr lang="en-GB" sz="1800" b="1" kern="150" dirty="0">
                          <a:solidFill>
                            <a:schemeClr val="tx1"/>
                          </a:solidFill>
                          <a:effectLst/>
                        </a:rPr>
                        <a:t>SKILLS</a:t>
                      </a:r>
                      <a:endParaRPr lang="en-GB" sz="1800" b="1" kern="15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SKILLS</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tc>
                  <a:txBody>
                    <a:bodyPr/>
                    <a:lstStyle/>
                    <a:p>
                      <a:pPr algn="ctr">
                        <a:lnSpc>
                          <a:spcPct val="115000"/>
                        </a:lnSpc>
                        <a:spcBef>
                          <a:spcPts val="100"/>
                        </a:spcBef>
                        <a:spcAft>
                          <a:spcPts val="0"/>
                        </a:spcAft>
                      </a:pPr>
                      <a:r>
                        <a:rPr lang="en-GB" sz="1800" b="1" kern="150" dirty="0">
                          <a:effectLst/>
                        </a:rPr>
                        <a:t>DRAMA</a:t>
                      </a:r>
                      <a:endParaRPr lang="en-GB" sz="1800" b="1" kern="1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6195" marR="36195" marT="36195" marB="36195" anchor="ctr">
                    <a:solidFill>
                      <a:schemeClr val="bg1">
                        <a:lumMod val="85000"/>
                      </a:schemeClr>
                    </a:solidFill>
                  </a:tcPr>
                </a:tc>
                <a:extLst>
                  <a:ext uri="{0D108BD9-81ED-4DB2-BD59-A6C34878D82A}">
                    <a16:rowId xmlns:a16="http://schemas.microsoft.com/office/drawing/2014/main" val="179246165"/>
                  </a:ext>
                </a:extLst>
              </a:tr>
            </a:tbl>
          </a:graphicData>
        </a:graphic>
      </p:graphicFrame>
    </p:spTree>
    <p:extLst>
      <p:ext uri="{BB962C8B-B14F-4D97-AF65-F5344CB8AC3E}">
        <p14:creationId xmlns:p14="http://schemas.microsoft.com/office/powerpoint/2010/main" val="117658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030469"/>
          </a:xfrm>
        </p:spPr>
        <p:txBody>
          <a:bodyPr/>
          <a:lstStyle/>
          <a:p>
            <a:r>
              <a:rPr lang="en-GB" b="1" dirty="0"/>
              <a:t>5 pieces of advice:- </a:t>
            </a:r>
          </a:p>
        </p:txBody>
      </p:sp>
      <p:sp>
        <p:nvSpPr>
          <p:cNvPr id="3" name="Content Placeholder 2">
            <a:extLst>
              <a:ext uri="{FF2B5EF4-FFF2-40B4-BE49-F238E27FC236}">
                <a16:creationId xmlns:a16="http://schemas.microsoft.com/office/drawing/2014/main" id="{20EFFA3A-3B0A-4A64-9812-4A3A6AB38D87}"/>
              </a:ext>
            </a:extLst>
          </p:cNvPr>
          <p:cNvSpPr>
            <a:spLocks noGrp="1"/>
          </p:cNvSpPr>
          <p:nvPr>
            <p:ph idx="1"/>
          </p:nvPr>
        </p:nvSpPr>
        <p:spPr>
          <a:xfrm>
            <a:off x="1300162" y="1845734"/>
            <a:ext cx="9855518" cy="4023360"/>
          </a:xfrm>
        </p:spPr>
        <p:txBody>
          <a:bodyPr>
            <a:normAutofit fontScale="85000" lnSpcReduction="20000"/>
          </a:bodyPr>
          <a:lstStyle/>
          <a:p>
            <a:pPr marL="0" indent="0">
              <a:buNone/>
            </a:pPr>
            <a:endParaRPr lang="en-GB" sz="1800" dirty="0">
              <a:latin typeface="+mj-lt"/>
              <a:cs typeface="Arial" panose="020B0604020202020204" pitchFamily="34" charset="0"/>
            </a:endParaRPr>
          </a:p>
          <a:p>
            <a:pPr marL="0" indent="0">
              <a:buNone/>
            </a:pPr>
            <a:r>
              <a:rPr lang="en-GB" sz="2600" dirty="0">
                <a:latin typeface="+mj-lt"/>
                <a:cs typeface="Arial" panose="020B0604020202020204" pitchFamily="34" charset="0"/>
              </a:rPr>
              <a:t>1) GCSE’s are the foundations of your future, don’t waste this opportunity.</a:t>
            </a:r>
          </a:p>
          <a:p>
            <a:pPr marL="285750" indent="-285750">
              <a:buFontTx/>
              <a:buChar char="-"/>
            </a:pPr>
            <a:endParaRPr lang="en-GB" sz="2600" dirty="0">
              <a:latin typeface="+mj-lt"/>
              <a:cs typeface="Arial" panose="020B0604020202020204" pitchFamily="34" charset="0"/>
            </a:endParaRPr>
          </a:p>
          <a:p>
            <a:pPr marL="0" indent="0">
              <a:buNone/>
            </a:pPr>
            <a:r>
              <a:rPr lang="en-GB" sz="2600" dirty="0">
                <a:latin typeface="+mj-lt"/>
                <a:cs typeface="Arial" panose="020B0604020202020204" pitchFamily="34" charset="0"/>
              </a:rPr>
              <a:t>2) Take ownership.</a:t>
            </a:r>
          </a:p>
          <a:p>
            <a:pPr marL="0" indent="0">
              <a:buNone/>
            </a:pPr>
            <a:endParaRPr lang="en-GB" sz="2600" dirty="0">
              <a:latin typeface="+mj-lt"/>
              <a:cs typeface="Arial" panose="020B0604020202020204" pitchFamily="34" charset="0"/>
            </a:endParaRPr>
          </a:p>
          <a:p>
            <a:pPr marL="0" indent="0">
              <a:buNone/>
            </a:pPr>
            <a:r>
              <a:rPr lang="en-GB" sz="2600" dirty="0">
                <a:latin typeface="+mj-lt"/>
                <a:cs typeface="Arial" panose="020B0604020202020204" pitchFamily="34" charset="0"/>
              </a:rPr>
              <a:t>3) Cope With Failure and Learn From Mistakes.</a:t>
            </a:r>
          </a:p>
          <a:p>
            <a:pPr marL="0" indent="0">
              <a:buNone/>
            </a:pPr>
            <a:endParaRPr lang="en-GB" sz="2600" dirty="0">
              <a:latin typeface="+mj-lt"/>
              <a:cs typeface="Arial" panose="020B0604020202020204" pitchFamily="34" charset="0"/>
            </a:endParaRPr>
          </a:p>
          <a:p>
            <a:pPr marL="0" indent="0">
              <a:buNone/>
            </a:pPr>
            <a:r>
              <a:rPr lang="en-GB" sz="2600" dirty="0">
                <a:latin typeface="+mj-lt"/>
                <a:cs typeface="Arial" panose="020B0604020202020204" pitchFamily="34" charset="0"/>
              </a:rPr>
              <a:t>4) Be organised. </a:t>
            </a:r>
          </a:p>
          <a:p>
            <a:pPr marL="0" indent="0">
              <a:buNone/>
            </a:pPr>
            <a:endParaRPr lang="en-GB" sz="2600" dirty="0">
              <a:latin typeface="+mj-lt"/>
              <a:cs typeface="Arial" panose="020B0604020202020204" pitchFamily="34" charset="0"/>
            </a:endParaRPr>
          </a:p>
          <a:p>
            <a:pPr marL="0" indent="0">
              <a:buNone/>
            </a:pPr>
            <a:r>
              <a:rPr lang="en-GB" sz="2600" dirty="0">
                <a:latin typeface="+mj-lt"/>
                <a:cs typeface="Arial" panose="020B0604020202020204" pitchFamily="34" charset="0"/>
              </a:rPr>
              <a:t>5) Never stop doing the things you enjoy, find the right balance.</a:t>
            </a:r>
            <a:endParaRPr lang="en-GB" dirty="0"/>
          </a:p>
        </p:txBody>
      </p:sp>
    </p:spTree>
    <p:extLst>
      <p:ext uri="{BB962C8B-B14F-4D97-AF65-F5344CB8AC3E}">
        <p14:creationId xmlns:p14="http://schemas.microsoft.com/office/powerpoint/2010/main" val="285137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4" name="Title 3">
            <a:extLst>
              <a:ext uri="{FF2B5EF4-FFF2-40B4-BE49-F238E27FC236}">
                <a16:creationId xmlns:a16="http://schemas.microsoft.com/office/drawing/2014/main" id="{B9C3404F-6C48-4524-AA7B-AC7BB77AC466}"/>
              </a:ext>
            </a:extLst>
          </p:cNvPr>
          <p:cNvSpPr>
            <a:spLocks noGrp="1"/>
          </p:cNvSpPr>
          <p:nvPr>
            <p:ph type="title"/>
          </p:nvPr>
        </p:nvSpPr>
        <p:spPr/>
        <p:txBody>
          <a:bodyPr/>
          <a:lstStyle/>
          <a:p>
            <a:r>
              <a:rPr lang="en-GB" b="1" dirty="0"/>
              <a:t>Questions and queries</a:t>
            </a:r>
          </a:p>
        </p:txBody>
      </p:sp>
      <p:sp>
        <p:nvSpPr>
          <p:cNvPr id="5" name="TextBox 4">
            <a:extLst>
              <a:ext uri="{FF2B5EF4-FFF2-40B4-BE49-F238E27FC236}">
                <a16:creationId xmlns:a16="http://schemas.microsoft.com/office/drawing/2014/main" id="{260595F2-896F-4A05-9933-A86F1EE72C69}"/>
              </a:ext>
            </a:extLst>
          </p:cNvPr>
          <p:cNvSpPr txBox="1"/>
          <p:nvPr/>
        </p:nvSpPr>
        <p:spPr>
          <a:xfrm>
            <a:off x="1174459" y="2709644"/>
            <a:ext cx="9865453" cy="3016210"/>
          </a:xfrm>
          <a:prstGeom prst="rect">
            <a:avLst/>
          </a:prstGeom>
          <a:noFill/>
        </p:spPr>
        <p:txBody>
          <a:bodyPr wrap="square" rtlCol="0">
            <a:spAutoFit/>
          </a:bodyPr>
          <a:lstStyle/>
          <a:p>
            <a:r>
              <a:rPr lang="en-GB" sz="2800" b="1" dirty="0"/>
              <a:t>If </a:t>
            </a:r>
            <a:r>
              <a:rPr lang="en-GB" sz="2400" b="1" dirty="0"/>
              <a:t>you have any questions please contact the following staff:</a:t>
            </a:r>
          </a:p>
          <a:p>
            <a:endParaRPr lang="en-GB" sz="2400" b="1" dirty="0"/>
          </a:p>
          <a:p>
            <a:r>
              <a:rPr lang="en-GB" sz="2400" b="1" dirty="0" err="1"/>
              <a:t>Mererid</a:t>
            </a:r>
            <a:r>
              <a:rPr lang="en-GB" sz="2400" b="1" dirty="0"/>
              <a:t> Thomas: 		nmt@penglais.org.uk</a:t>
            </a:r>
          </a:p>
          <a:p>
            <a:r>
              <a:rPr lang="en-GB" sz="2400" b="1" dirty="0"/>
              <a:t>Matthew Hughes: 	</a:t>
            </a:r>
            <a:r>
              <a:rPr lang="en-GB" sz="2400" b="1" dirty="0">
                <a:solidFill>
                  <a:schemeClr val="tx1">
                    <a:lumMod val="95000"/>
                    <a:lumOff val="5000"/>
                  </a:schemeClr>
                </a:solidFill>
              </a:rPr>
              <a:t>mdh</a:t>
            </a:r>
            <a:r>
              <a:rPr lang="en-GB" sz="2400" b="1" dirty="0">
                <a:solidFill>
                  <a:schemeClr val="tx1">
                    <a:lumMod val="95000"/>
                    <a:lumOff val="5000"/>
                  </a:schemeClr>
                </a:solidFill>
                <a:hlinkClick r:id="rId3">
                  <a:extLst>
                    <a:ext uri="{A12FA001-AC4F-418D-AE19-62706E023703}">
                      <ahyp:hlinkClr xmlns:ahyp="http://schemas.microsoft.com/office/drawing/2018/hyperlinkcolor" val="tx"/>
                    </a:ext>
                  </a:extLst>
                </a:hlinkClick>
              </a:rPr>
              <a:t>@penglais.org.uk</a:t>
            </a:r>
            <a:endParaRPr lang="en-GB" sz="2400" b="1" dirty="0">
              <a:solidFill>
                <a:schemeClr val="tx1">
                  <a:lumMod val="95000"/>
                  <a:lumOff val="5000"/>
                </a:schemeClr>
              </a:solidFill>
            </a:endParaRPr>
          </a:p>
          <a:p>
            <a:r>
              <a:rPr lang="en-GB" sz="2400" b="1" dirty="0"/>
              <a:t>Hayley Leighton: 		</a:t>
            </a:r>
            <a:r>
              <a:rPr lang="en-GB" sz="2400" b="1" dirty="0">
                <a:solidFill>
                  <a:schemeClr val="tx1">
                    <a:lumMod val="95000"/>
                    <a:lumOff val="5000"/>
                  </a:schemeClr>
                </a:solidFill>
                <a:hlinkClick r:id="rId4">
                  <a:extLst>
                    <a:ext uri="{A12FA001-AC4F-418D-AE19-62706E023703}">
                      <ahyp:hlinkClr xmlns:ahyp="http://schemas.microsoft.com/office/drawing/2018/hyperlinkcolor" val="tx"/>
                    </a:ext>
                  </a:extLst>
                </a:hlinkClick>
              </a:rPr>
              <a:t>hgg@penglais.org.uk</a:t>
            </a:r>
            <a:endParaRPr lang="en-GB" sz="2400" b="1" dirty="0">
              <a:solidFill>
                <a:schemeClr val="tx1">
                  <a:lumMod val="95000"/>
                  <a:lumOff val="5000"/>
                </a:schemeClr>
              </a:solidFill>
            </a:endParaRPr>
          </a:p>
          <a:p>
            <a:r>
              <a:rPr lang="en-GB" sz="2400" b="1" dirty="0">
                <a:solidFill>
                  <a:schemeClr val="tx1">
                    <a:lumMod val="95000"/>
                    <a:lumOff val="5000"/>
                  </a:schemeClr>
                </a:solidFill>
              </a:rPr>
              <a:t>Wyn Davies:			</a:t>
            </a:r>
            <a:r>
              <a:rPr lang="en-GB" sz="2400" b="1" u="sng" dirty="0" err="1">
                <a:solidFill>
                  <a:schemeClr val="tx1">
                    <a:lumMod val="95000"/>
                    <a:lumOff val="5000"/>
                  </a:schemeClr>
                </a:solidFill>
                <a:hlinkClick r:id="rId5">
                  <a:extLst>
                    <a:ext uri="{A12FA001-AC4F-418D-AE19-62706E023703}">
                      <ahyp:hlinkClr xmlns:ahyp="http://schemas.microsoft.com/office/drawing/2018/hyperlinkcolor" val="tx"/>
                    </a:ext>
                  </a:extLst>
                </a:hlinkClick>
              </a:rPr>
              <a:t>wyn.davies@careerswales.gov.wales</a:t>
            </a:r>
            <a:endParaRPr lang="en-GB" sz="2400" b="1" dirty="0">
              <a:solidFill>
                <a:schemeClr val="tx1">
                  <a:lumMod val="95000"/>
                  <a:lumOff val="5000"/>
                </a:schemeClr>
              </a:solidFill>
            </a:endParaRPr>
          </a:p>
          <a:p>
            <a:endParaRPr lang="en-GB" sz="2400" b="1" dirty="0"/>
          </a:p>
          <a:p>
            <a:endParaRPr lang="en-GB" dirty="0"/>
          </a:p>
        </p:txBody>
      </p:sp>
    </p:spTree>
    <p:extLst>
      <p:ext uri="{BB962C8B-B14F-4D97-AF65-F5344CB8AC3E}">
        <p14:creationId xmlns:p14="http://schemas.microsoft.com/office/powerpoint/2010/main" val="244349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0F3B-0B06-436E-8322-0E3CE36ED306}"/>
              </a:ext>
            </a:extLst>
          </p:cNvPr>
          <p:cNvSpPr>
            <a:spLocks noGrp="1"/>
          </p:cNvSpPr>
          <p:nvPr>
            <p:ph type="ctrTitle"/>
          </p:nvPr>
        </p:nvSpPr>
        <p:spPr/>
        <p:txBody>
          <a:bodyPr/>
          <a:lstStyle/>
          <a:p>
            <a:pPr algn="ctr"/>
            <a:r>
              <a:rPr lang="en-GB" b="1" dirty="0"/>
              <a:t>Year 9 Options </a:t>
            </a:r>
            <a:br>
              <a:rPr lang="en-GB" b="1" dirty="0"/>
            </a:br>
            <a:r>
              <a:rPr lang="en-GB" b="1" dirty="0"/>
              <a:t>2021  - 2023</a:t>
            </a:r>
          </a:p>
        </p:txBody>
      </p:sp>
      <p:pic>
        <p:nvPicPr>
          <p:cNvPr id="5" name="Picture 4">
            <a:extLst>
              <a:ext uri="{FF2B5EF4-FFF2-40B4-BE49-F238E27FC236}">
                <a16:creationId xmlns:a16="http://schemas.microsoft.com/office/drawing/2014/main" id="{644033A3-6C52-4EBB-BE8F-EDF9A71BBC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Tree>
    <p:extLst>
      <p:ext uri="{BB962C8B-B14F-4D97-AF65-F5344CB8AC3E}">
        <p14:creationId xmlns:p14="http://schemas.microsoft.com/office/powerpoint/2010/main" val="399843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FD427A-7944-4355-A979-4F1A13AC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CE2A99BD-0B41-41F3-B831-302317666740}"/>
              </a:ext>
            </a:extLst>
          </p:cNvPr>
          <p:cNvSpPr>
            <a:spLocks noGrp="1"/>
          </p:cNvSpPr>
          <p:nvPr>
            <p:ph type="title"/>
          </p:nvPr>
        </p:nvSpPr>
        <p:spPr>
          <a:xfrm>
            <a:off x="1228726" y="286604"/>
            <a:ext cx="9926954" cy="1005302"/>
          </a:xfrm>
        </p:spPr>
        <p:txBody>
          <a:bodyPr/>
          <a:lstStyle/>
          <a:p>
            <a:r>
              <a:rPr lang="en-GB" b="1" dirty="0"/>
              <a:t>Options Key Dates</a:t>
            </a:r>
          </a:p>
        </p:txBody>
      </p:sp>
      <p:sp>
        <p:nvSpPr>
          <p:cNvPr id="7" name="Content Placeholder 2">
            <a:extLst>
              <a:ext uri="{FF2B5EF4-FFF2-40B4-BE49-F238E27FC236}">
                <a16:creationId xmlns:a16="http://schemas.microsoft.com/office/drawing/2014/main" id="{465AFC6B-ED7F-40F1-B35B-48A5C2C1728B}"/>
              </a:ext>
            </a:extLst>
          </p:cNvPr>
          <p:cNvSpPr>
            <a:spLocks noGrp="1"/>
          </p:cNvSpPr>
          <p:nvPr>
            <p:ph idx="1"/>
          </p:nvPr>
        </p:nvSpPr>
        <p:spPr>
          <a:xfrm>
            <a:off x="1096963" y="1846263"/>
            <a:ext cx="10058400" cy="4022725"/>
          </a:xfrm>
        </p:spPr>
        <p:txBody>
          <a:bodyPr>
            <a:normAutofit/>
          </a:bodyPr>
          <a:lstStyle/>
          <a:p>
            <a:pPr marL="45720" indent="0">
              <a:buNone/>
            </a:pPr>
            <a:r>
              <a:rPr lang="en-GB" sz="2400" b="1" dirty="0"/>
              <a:t>14</a:t>
            </a:r>
            <a:r>
              <a:rPr lang="en-GB" sz="2400" b="1" baseline="30000" dirty="0"/>
              <a:t>th</a:t>
            </a:r>
            <a:r>
              <a:rPr lang="en-GB" sz="2400" b="1" dirty="0"/>
              <a:t>  January:		Information Webinar at 6pm</a:t>
            </a:r>
          </a:p>
          <a:p>
            <a:pPr marL="45720" indent="0">
              <a:buNone/>
            </a:pPr>
            <a:endParaRPr lang="en-GB" sz="2400" b="1" dirty="0"/>
          </a:p>
          <a:p>
            <a:pPr marL="45720" indent="0">
              <a:buNone/>
            </a:pPr>
            <a:r>
              <a:rPr lang="en-GB" sz="2400" b="1" dirty="0"/>
              <a:t>4</a:t>
            </a:r>
            <a:r>
              <a:rPr lang="en-GB" sz="2400" b="1" baseline="30000" dirty="0"/>
              <a:t>th</a:t>
            </a:r>
            <a:r>
              <a:rPr lang="en-GB" sz="2400" b="1" dirty="0"/>
              <a:t> February:		Year 9 Parents’ Evening</a:t>
            </a:r>
          </a:p>
          <a:p>
            <a:pPr marL="45720" indent="0">
              <a:buNone/>
            </a:pPr>
            <a:endParaRPr lang="en-GB" sz="2400" b="1" dirty="0"/>
          </a:p>
          <a:p>
            <a:pPr marL="45720" indent="0">
              <a:buNone/>
            </a:pPr>
            <a:r>
              <a:rPr lang="en-GB" sz="2400" b="1" dirty="0"/>
              <a:t>11</a:t>
            </a:r>
            <a:r>
              <a:rPr lang="en-GB" sz="2400" b="1" baseline="30000" dirty="0"/>
              <a:t>th</a:t>
            </a:r>
            <a:r>
              <a:rPr lang="en-GB" sz="2400" b="1" dirty="0"/>
              <a:t>   February: 	Return Option Slip by email to admin@penglais.org.uk</a:t>
            </a:r>
          </a:p>
          <a:p>
            <a:pPr marL="45720" indent="0">
              <a:buNone/>
            </a:pPr>
            <a:endParaRPr lang="en-GB" sz="2400" b="1" dirty="0"/>
          </a:p>
          <a:p>
            <a:pPr marL="45720" indent="0">
              <a:buNone/>
            </a:pPr>
            <a:endParaRPr lang="en-GB" sz="2400" b="1" dirty="0"/>
          </a:p>
          <a:p>
            <a:endParaRPr lang="en-GB" dirty="0"/>
          </a:p>
        </p:txBody>
      </p:sp>
    </p:spTree>
    <p:extLst>
      <p:ext uri="{BB962C8B-B14F-4D97-AF65-F5344CB8AC3E}">
        <p14:creationId xmlns:p14="http://schemas.microsoft.com/office/powerpoint/2010/main" val="285614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4"/>
            <a:ext cx="9855517" cy="954968"/>
          </a:xfrm>
        </p:spPr>
        <p:txBody>
          <a:bodyPr/>
          <a:lstStyle/>
          <a:p>
            <a:r>
              <a:rPr lang="en-GB" b="1" dirty="0"/>
              <a:t>Compulsory Subjects </a:t>
            </a:r>
          </a:p>
        </p:txBody>
      </p:sp>
      <p:sp>
        <p:nvSpPr>
          <p:cNvPr id="3" name="Content Placeholder 2">
            <a:extLst>
              <a:ext uri="{FF2B5EF4-FFF2-40B4-BE49-F238E27FC236}">
                <a16:creationId xmlns:a16="http://schemas.microsoft.com/office/drawing/2014/main" id="{20EFFA3A-3B0A-4A64-9812-4A3A6AB38D87}"/>
              </a:ext>
            </a:extLst>
          </p:cNvPr>
          <p:cNvSpPr>
            <a:spLocks noGrp="1"/>
          </p:cNvSpPr>
          <p:nvPr>
            <p:ph idx="1"/>
          </p:nvPr>
        </p:nvSpPr>
        <p:spPr>
          <a:xfrm>
            <a:off x="1300162" y="1845734"/>
            <a:ext cx="9855518" cy="4023360"/>
          </a:xfrm>
        </p:spPr>
        <p:txBody>
          <a:bodyPr>
            <a:normAutofit lnSpcReduction="10000"/>
          </a:bodyPr>
          <a:lstStyle/>
          <a:p>
            <a:pPr>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In Years 10 and 11 the following subjects are compulsory:</a:t>
            </a:r>
          </a:p>
          <a:p>
            <a:pPr lvl="1">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Maths – Maths Numeracy  (maths needed for everyday life)</a:t>
            </a:r>
          </a:p>
          <a:p>
            <a:pPr lvl="1">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Mathematics        (required to progress to scientific or technical study 		includes algebra, fractions, equations)</a:t>
            </a:r>
          </a:p>
          <a:p>
            <a:pPr lvl="1">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English and English Literature</a:t>
            </a:r>
          </a:p>
          <a:p>
            <a:pPr lvl="1">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Science – Double Award  (there is an option to study Triple Science)</a:t>
            </a:r>
          </a:p>
          <a:p>
            <a:pPr lvl="1">
              <a:lnSpc>
                <a:spcPct val="107000"/>
              </a:lnSpc>
              <a:spcAft>
                <a:spcPts val="800"/>
              </a:spcAft>
            </a:pPr>
            <a:r>
              <a:rPr lang="en-GB" sz="2400" b="1" dirty="0" err="1">
                <a:latin typeface="Calibri" panose="020F0502020204030204" pitchFamily="34" charset="0"/>
                <a:ea typeface="Calibri" panose="020F0502020204030204" pitchFamily="34" charset="0"/>
                <a:cs typeface="Times New Roman" panose="02020603050405020304" pitchFamily="18" charset="0"/>
              </a:rPr>
              <a:t>Cymraeg</a:t>
            </a:r>
            <a:r>
              <a:rPr lang="en-GB" sz="2400" b="1" dirty="0">
                <a:latin typeface="Calibri" panose="020F0502020204030204" pitchFamily="34" charset="0"/>
                <a:ea typeface="Calibri" panose="020F0502020204030204" pitchFamily="34" charset="0"/>
                <a:cs typeface="Times New Roman" panose="02020603050405020304" pitchFamily="18" charset="0"/>
              </a:rPr>
              <a:t> / Welsh Second Language</a:t>
            </a:r>
          </a:p>
          <a:p>
            <a:pPr lvl="1">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The Welsh Baccalaureate: Challenge Skills Certificate</a:t>
            </a:r>
          </a:p>
          <a:p>
            <a:endParaRPr lang="en-GB" dirty="0"/>
          </a:p>
        </p:txBody>
      </p:sp>
    </p:spTree>
    <p:extLst>
      <p:ext uri="{BB962C8B-B14F-4D97-AF65-F5344CB8AC3E}">
        <p14:creationId xmlns:p14="http://schemas.microsoft.com/office/powerpoint/2010/main" val="66044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36B3BA8-8D97-46F9-8318-FB4B37F15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4" name="Title 3">
            <a:extLst>
              <a:ext uri="{FF2B5EF4-FFF2-40B4-BE49-F238E27FC236}">
                <a16:creationId xmlns:a16="http://schemas.microsoft.com/office/drawing/2014/main" id="{21C5F1AC-8AE3-41C8-8046-C4CC29E34E65}"/>
              </a:ext>
            </a:extLst>
          </p:cNvPr>
          <p:cNvSpPr>
            <a:spLocks noGrp="1"/>
          </p:cNvSpPr>
          <p:nvPr>
            <p:ph type="title"/>
          </p:nvPr>
        </p:nvSpPr>
        <p:spPr>
          <a:xfrm>
            <a:off x="1176128" y="638296"/>
            <a:ext cx="10058400" cy="647219"/>
          </a:xfrm>
        </p:spPr>
        <p:txBody>
          <a:bodyPr>
            <a:normAutofit fontScale="90000"/>
          </a:bodyPr>
          <a:lstStyle/>
          <a:p>
            <a:r>
              <a:rPr lang="en-GB" b="1" dirty="0"/>
              <a:t>In addition…</a:t>
            </a:r>
          </a:p>
        </p:txBody>
      </p:sp>
      <p:sp>
        <p:nvSpPr>
          <p:cNvPr id="5" name="Content Placeholder 4">
            <a:extLst>
              <a:ext uri="{FF2B5EF4-FFF2-40B4-BE49-F238E27FC236}">
                <a16:creationId xmlns:a16="http://schemas.microsoft.com/office/drawing/2014/main" id="{F5851505-0497-4878-9588-9C4B4BEA5ED8}"/>
              </a:ext>
            </a:extLst>
          </p:cNvPr>
          <p:cNvSpPr>
            <a:spLocks noGrp="1"/>
          </p:cNvSpPr>
          <p:nvPr>
            <p:ph idx="1"/>
          </p:nvPr>
        </p:nvSpPr>
        <p:spPr>
          <a:xfrm>
            <a:off x="1143000" y="1409350"/>
            <a:ext cx="9872871" cy="4686650"/>
          </a:xfrm>
        </p:spPr>
        <p:txBody>
          <a:bodyPr/>
          <a:lstStyle/>
          <a:p>
            <a:endParaRPr lang="en-GB" dirty="0"/>
          </a:p>
          <a:p>
            <a:pPr lvl="7"/>
            <a:endParaRPr lang="en-GB" dirty="0"/>
          </a:p>
          <a:p>
            <a:pPr lvl="7"/>
            <a:endParaRPr lang="en-GB" dirty="0"/>
          </a:p>
          <a:p>
            <a:endParaRPr lang="en-GB" dirty="0"/>
          </a:p>
          <a:p>
            <a:pPr lvl="6"/>
            <a:endParaRPr lang="en-GB" dirty="0"/>
          </a:p>
          <a:p>
            <a:endParaRPr lang="en-GB" dirty="0"/>
          </a:p>
          <a:p>
            <a:endParaRPr lang="en-GB" dirty="0"/>
          </a:p>
        </p:txBody>
      </p:sp>
      <p:sp>
        <p:nvSpPr>
          <p:cNvPr id="8" name="TextBox 7">
            <a:extLst>
              <a:ext uri="{FF2B5EF4-FFF2-40B4-BE49-F238E27FC236}">
                <a16:creationId xmlns:a16="http://schemas.microsoft.com/office/drawing/2014/main" id="{808D614F-41A2-4BCF-A07C-DBA4E3D917C9}"/>
              </a:ext>
            </a:extLst>
          </p:cNvPr>
          <p:cNvSpPr txBox="1"/>
          <p:nvPr/>
        </p:nvSpPr>
        <p:spPr>
          <a:xfrm>
            <a:off x="1176128" y="1602167"/>
            <a:ext cx="11015871" cy="3970318"/>
          </a:xfrm>
          <a:prstGeom prst="rect">
            <a:avLst/>
          </a:prstGeom>
          <a:noFill/>
        </p:spPr>
        <p:txBody>
          <a:bodyPr wrap="square" rtlCol="0">
            <a:spAutoFit/>
          </a:bodyPr>
          <a:lstStyle/>
          <a:p>
            <a:endParaRPr lang="en-GB" dirty="0">
              <a:latin typeface="+mj-lt"/>
            </a:endParaRPr>
          </a:p>
          <a:p>
            <a:r>
              <a:rPr lang="en-GB" sz="2400" b="1" dirty="0">
                <a:latin typeface="+mj-lt"/>
              </a:rPr>
              <a:t>Students will also have one non-examined subject:</a:t>
            </a:r>
          </a:p>
          <a:p>
            <a:endParaRPr lang="en-GB" sz="2400" b="1" dirty="0">
              <a:latin typeface="+mj-lt"/>
            </a:endParaRPr>
          </a:p>
          <a:p>
            <a:r>
              <a:rPr lang="en-GB" sz="2400" b="1" dirty="0">
                <a:latin typeface="+mj-lt"/>
              </a:rPr>
              <a:t>PE – One lesson per week</a:t>
            </a:r>
          </a:p>
          <a:p>
            <a:endParaRPr lang="en-GB" sz="2400" b="1" dirty="0">
              <a:latin typeface="+mj-lt"/>
            </a:endParaRPr>
          </a:p>
          <a:p>
            <a:r>
              <a:rPr lang="en-GB" sz="2400" b="1" dirty="0">
                <a:latin typeface="+mj-lt"/>
              </a:rPr>
              <a:t>The compulsory subjects add up to 20 lessons per fortnight.</a:t>
            </a:r>
          </a:p>
          <a:p>
            <a:endParaRPr lang="en-GB" sz="2400" b="1" dirty="0">
              <a:latin typeface="+mj-lt"/>
            </a:endParaRPr>
          </a:p>
          <a:p>
            <a:r>
              <a:rPr lang="en-GB" sz="2400" b="1" dirty="0">
                <a:latin typeface="+mj-lt"/>
              </a:rPr>
              <a:t>The three option choices account for the remaining 9 lessons per fortnight.</a:t>
            </a:r>
          </a:p>
          <a:p>
            <a:endParaRPr lang="en-GB" sz="2400" b="1" dirty="0">
              <a:latin typeface="+mj-lt"/>
            </a:endParaRPr>
          </a:p>
          <a:p>
            <a:r>
              <a:rPr lang="en-GB" sz="2400" b="1" dirty="0">
                <a:latin typeface="+mj-lt"/>
              </a:rPr>
              <a:t>This is the first chance you have to select some of the subjects you wish to study</a:t>
            </a:r>
            <a:r>
              <a:rPr lang="en-GB" sz="2400" b="1" dirty="0"/>
              <a:t>.</a:t>
            </a:r>
          </a:p>
          <a:p>
            <a:endParaRPr lang="en-GB" dirty="0"/>
          </a:p>
        </p:txBody>
      </p:sp>
    </p:spTree>
    <p:extLst>
      <p:ext uri="{BB962C8B-B14F-4D97-AF65-F5344CB8AC3E}">
        <p14:creationId xmlns:p14="http://schemas.microsoft.com/office/powerpoint/2010/main" val="153858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FD427A-7944-4355-A979-4F1A13AC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CE2A99BD-0B41-41F3-B831-302317666740}"/>
              </a:ext>
            </a:extLst>
          </p:cNvPr>
          <p:cNvSpPr>
            <a:spLocks noGrp="1"/>
          </p:cNvSpPr>
          <p:nvPr>
            <p:ph type="title"/>
          </p:nvPr>
        </p:nvSpPr>
        <p:spPr>
          <a:xfrm>
            <a:off x="1355335" y="394977"/>
            <a:ext cx="9926954" cy="1148073"/>
          </a:xfrm>
        </p:spPr>
        <p:txBody>
          <a:bodyPr>
            <a:normAutofit/>
          </a:bodyPr>
          <a:lstStyle/>
          <a:p>
            <a:r>
              <a:rPr lang="en-GB" sz="3600" b="1" dirty="0"/>
              <a:t>Most option subjects are at GCSE, but there are some      exceptions – </a:t>
            </a:r>
          </a:p>
        </p:txBody>
      </p:sp>
      <p:sp>
        <p:nvSpPr>
          <p:cNvPr id="3" name="Content Placeholder 2">
            <a:extLst>
              <a:ext uri="{FF2B5EF4-FFF2-40B4-BE49-F238E27FC236}">
                <a16:creationId xmlns:a16="http://schemas.microsoft.com/office/drawing/2014/main" id="{4627945C-3D14-4BEB-B6B9-48984E61C145}"/>
              </a:ext>
            </a:extLst>
          </p:cNvPr>
          <p:cNvSpPr>
            <a:spLocks noGrp="1"/>
          </p:cNvSpPr>
          <p:nvPr>
            <p:ph idx="1"/>
          </p:nvPr>
        </p:nvSpPr>
        <p:spPr>
          <a:xfrm>
            <a:off x="1355335" y="1845734"/>
            <a:ext cx="9926954" cy="4023360"/>
          </a:xfrm>
        </p:spPr>
        <p:txBody>
          <a:bodyPr>
            <a:normAutofit lnSpcReduction="10000"/>
          </a:bodyPr>
          <a:lstStyle/>
          <a:p>
            <a:pPr marL="457200" indent="-457200">
              <a:buFont typeface="+mj-lt"/>
              <a:buAutoNum type="arabicPeriod"/>
            </a:pPr>
            <a:r>
              <a:rPr lang="en-GB" sz="1900" dirty="0"/>
              <a:t>Engineering – this is an NVQ course, delivered in school and counts as two options.</a:t>
            </a:r>
          </a:p>
          <a:p>
            <a:pPr marL="457200" indent="-457200">
              <a:buFont typeface="+mj-lt"/>
              <a:buAutoNum type="arabicPeriod"/>
            </a:pPr>
            <a:r>
              <a:rPr lang="en-GB" sz="1900" dirty="0" err="1"/>
              <a:t>Anela</a:t>
            </a:r>
            <a:r>
              <a:rPr lang="en-GB" sz="1900" dirty="0"/>
              <a:t> – A GCSE equivalent qualification looking at preparing students for work and exploring topics which are relevant to life after school.</a:t>
            </a:r>
          </a:p>
          <a:p>
            <a:pPr marL="457200" indent="-457200">
              <a:buFont typeface="+mj-lt"/>
              <a:buAutoNum type="arabicPeriod"/>
            </a:pPr>
            <a:r>
              <a:rPr lang="en-GB" sz="1900" dirty="0"/>
              <a:t>Enterprise and Marketing (National Certificate) which is equivalent to a GCSE and is very practical</a:t>
            </a:r>
          </a:p>
          <a:p>
            <a:pPr marL="457200" indent="-457200">
              <a:buFont typeface="+mj-lt"/>
              <a:buAutoNum type="arabicPeriod"/>
            </a:pPr>
            <a:r>
              <a:rPr lang="en-GB" sz="1900" dirty="0"/>
              <a:t>Skills which supports students in all of their other GCSEs.</a:t>
            </a:r>
          </a:p>
          <a:p>
            <a:r>
              <a:rPr lang="en-GB" sz="1900" u="sng" dirty="0"/>
              <a:t>Class Sizes</a:t>
            </a:r>
          </a:p>
          <a:p>
            <a:r>
              <a:rPr lang="en-GB" sz="1900" dirty="0"/>
              <a:t>Some subjects, particularly practical subjects, are more limited in class size. Where numbers opting for a course are greater than the available places some of the factors considered in allocating places will be</a:t>
            </a:r>
          </a:p>
          <a:p>
            <a:pPr marL="285750" indent="-285750">
              <a:buFont typeface="Arial" panose="020B0604020202020204" pitchFamily="34" charset="0"/>
              <a:buChar char="•"/>
            </a:pPr>
            <a:r>
              <a:rPr lang="en-GB" sz="1900" dirty="0"/>
              <a:t>The level of work produced in key stage 3 and ability to cope with the subject content</a:t>
            </a:r>
          </a:p>
          <a:p>
            <a:pPr marL="0" indent="0">
              <a:buNone/>
            </a:pPr>
            <a:endParaRPr lang="en-GB" dirty="0"/>
          </a:p>
        </p:txBody>
      </p:sp>
    </p:spTree>
    <p:extLst>
      <p:ext uri="{BB962C8B-B14F-4D97-AF65-F5344CB8AC3E}">
        <p14:creationId xmlns:p14="http://schemas.microsoft.com/office/powerpoint/2010/main" val="161109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996913"/>
          </a:xfrm>
        </p:spPr>
        <p:txBody>
          <a:bodyPr/>
          <a:lstStyle/>
          <a:p>
            <a:r>
              <a:rPr lang="en-GB" b="1" dirty="0"/>
              <a:t>What you need to consider:</a:t>
            </a:r>
          </a:p>
        </p:txBody>
      </p:sp>
      <p:sp>
        <p:nvSpPr>
          <p:cNvPr id="3" name="Content Placeholder 2">
            <a:extLst>
              <a:ext uri="{FF2B5EF4-FFF2-40B4-BE49-F238E27FC236}">
                <a16:creationId xmlns:a16="http://schemas.microsoft.com/office/drawing/2014/main" id="{20EFFA3A-3B0A-4A64-9812-4A3A6AB38D87}"/>
              </a:ext>
            </a:extLst>
          </p:cNvPr>
          <p:cNvSpPr>
            <a:spLocks noGrp="1"/>
          </p:cNvSpPr>
          <p:nvPr>
            <p:ph idx="1"/>
          </p:nvPr>
        </p:nvSpPr>
        <p:spPr>
          <a:xfrm>
            <a:off x="350874" y="1737361"/>
            <a:ext cx="11419368" cy="4759132"/>
          </a:xfrm>
        </p:spPr>
        <p:txBody>
          <a:bodyPr>
            <a:normAutofit lnSpcReduction="10000"/>
          </a:bodyPr>
          <a:lstStyle/>
          <a:p>
            <a:pPr marL="0" indent="0">
              <a:buNone/>
            </a:pPr>
            <a:r>
              <a:rPr lang="en-GB" dirty="0">
                <a:latin typeface="+mj-lt"/>
                <a:cs typeface="Arial" panose="020B0604020202020204" pitchFamily="34" charset="0"/>
              </a:rPr>
              <a:t>What do these subjects involve?  Read the guide in the options booklet, speak to subject teachers, look at the specifications for these subjects. </a:t>
            </a:r>
          </a:p>
          <a:p>
            <a:r>
              <a:rPr lang="en-GB" dirty="0">
                <a:latin typeface="+mj-lt"/>
                <a:cs typeface="Arial" panose="020B0604020202020204" pitchFamily="34" charset="0"/>
              </a:rPr>
              <a:t>Find out about:</a:t>
            </a:r>
          </a:p>
          <a:p>
            <a:pPr marL="285750" indent="-285750">
              <a:buFontTx/>
              <a:buChar char="-"/>
            </a:pPr>
            <a:r>
              <a:rPr lang="en-GB" dirty="0">
                <a:latin typeface="+mj-lt"/>
                <a:cs typeface="Arial" panose="020B0604020202020204" pitchFamily="34" charset="0"/>
              </a:rPr>
              <a:t>What topics will be studied?  Some of the subjects are new to pupils in Year 10. The topics covered at GCSE may be very different from what has been studied in Key Stage 3.</a:t>
            </a:r>
          </a:p>
          <a:p>
            <a:pPr marL="285750" indent="-285750">
              <a:buFontTx/>
              <a:buChar char="-"/>
            </a:pPr>
            <a:r>
              <a:rPr lang="en-GB" dirty="0">
                <a:latin typeface="+mj-lt"/>
                <a:cs typeface="Arial" panose="020B0604020202020204" pitchFamily="34" charset="0"/>
              </a:rPr>
              <a:t>How is the subject examined?  At GCSE there is controlled assessment, practical exams, oral exams, written exams. Some subjects may be 100% controlled assessment, some are 100% exams, some have a combination. Since the review of qualifications in 2014 many subjects now have a higher percentage of written examination.</a:t>
            </a:r>
          </a:p>
          <a:p>
            <a:pPr marL="285750" indent="-285750">
              <a:buFontTx/>
              <a:buChar char="-"/>
            </a:pPr>
            <a:r>
              <a:rPr lang="en-GB" dirty="0">
                <a:latin typeface="+mj-lt"/>
                <a:cs typeface="Arial" panose="020B0604020202020204" pitchFamily="34" charset="0"/>
              </a:rPr>
              <a:t>What type of course is it? Is it a linear course – with all exams at the end of Year 11, or is it modular with some exams before the summer of Year 11? Since the review of qualifications in 2014 there has been a move back towards linear assessment i.e. assessment at the end of Year 11, and fewer exams in Year 10 and January of Year 11.</a:t>
            </a:r>
          </a:p>
          <a:p>
            <a:pPr marL="285750" indent="-285750">
              <a:buFontTx/>
              <a:buChar char="-"/>
            </a:pPr>
            <a:r>
              <a:rPr lang="en-GB" dirty="0">
                <a:latin typeface="+mj-lt"/>
                <a:cs typeface="Arial" panose="020B0604020202020204" pitchFamily="34" charset="0"/>
              </a:rPr>
              <a:t>Do you have to have studied the subject at GCSE if you are to be able to study it to A Level? </a:t>
            </a:r>
          </a:p>
          <a:p>
            <a:endParaRPr lang="en-GB" dirty="0"/>
          </a:p>
        </p:txBody>
      </p:sp>
    </p:spTree>
    <p:extLst>
      <p:ext uri="{BB962C8B-B14F-4D97-AF65-F5344CB8AC3E}">
        <p14:creationId xmlns:p14="http://schemas.microsoft.com/office/powerpoint/2010/main" val="353935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BD4C1C-437C-4DE3-B951-81CE4C19B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543051" cy="1543051"/>
          </a:xfrm>
          <a:prstGeom prst="rect">
            <a:avLst/>
          </a:prstGeom>
        </p:spPr>
      </p:pic>
      <p:sp>
        <p:nvSpPr>
          <p:cNvPr id="2" name="Title 1">
            <a:extLst>
              <a:ext uri="{FF2B5EF4-FFF2-40B4-BE49-F238E27FC236}">
                <a16:creationId xmlns:a16="http://schemas.microsoft.com/office/drawing/2014/main" id="{41035F32-DEBD-484A-BA7C-F970651502B6}"/>
              </a:ext>
            </a:extLst>
          </p:cNvPr>
          <p:cNvSpPr>
            <a:spLocks noGrp="1"/>
          </p:cNvSpPr>
          <p:nvPr>
            <p:ph type="title"/>
          </p:nvPr>
        </p:nvSpPr>
        <p:spPr>
          <a:xfrm>
            <a:off x="1300162" y="286603"/>
            <a:ext cx="9855517" cy="1450757"/>
          </a:xfrm>
        </p:spPr>
        <p:txBody>
          <a:bodyPr/>
          <a:lstStyle/>
          <a:p>
            <a:r>
              <a:rPr lang="en-GB" b="1" dirty="0"/>
              <a:t>Looking further ahead </a:t>
            </a:r>
          </a:p>
        </p:txBody>
      </p:sp>
      <p:sp>
        <p:nvSpPr>
          <p:cNvPr id="3" name="Content Placeholder 2">
            <a:extLst>
              <a:ext uri="{FF2B5EF4-FFF2-40B4-BE49-F238E27FC236}">
                <a16:creationId xmlns:a16="http://schemas.microsoft.com/office/drawing/2014/main" id="{20EFFA3A-3B0A-4A64-9812-4A3A6AB38D87}"/>
              </a:ext>
            </a:extLst>
          </p:cNvPr>
          <p:cNvSpPr>
            <a:spLocks noGrp="1"/>
          </p:cNvSpPr>
          <p:nvPr>
            <p:ph idx="1"/>
          </p:nvPr>
        </p:nvSpPr>
        <p:spPr>
          <a:xfrm>
            <a:off x="1300162" y="1845734"/>
            <a:ext cx="9855518" cy="4023360"/>
          </a:xfrm>
        </p:spPr>
        <p:txBody>
          <a:bodyPr>
            <a:normAutofit fontScale="92500" lnSpcReduction="20000"/>
          </a:bodyPr>
          <a:lstStyle/>
          <a:p>
            <a:pPr marL="0" indent="0">
              <a:buNone/>
            </a:pPr>
            <a:endParaRPr lang="en-GB" sz="1800" dirty="0">
              <a:latin typeface="+mj-lt"/>
              <a:cs typeface="Arial" panose="020B0604020202020204" pitchFamily="34" charset="0"/>
            </a:endParaRPr>
          </a:p>
          <a:p>
            <a:pPr marL="285750" indent="-285750">
              <a:buFontTx/>
              <a:buChar char="-"/>
            </a:pPr>
            <a:r>
              <a:rPr lang="en-GB" sz="2600" dirty="0">
                <a:latin typeface="+mj-lt"/>
                <a:cs typeface="Arial" panose="020B0604020202020204" pitchFamily="34" charset="0"/>
              </a:rPr>
              <a:t>If you have a good idea of what career you might like to go into what combination and level of GCSEs is advisable? Careers Wales website and staff will be able to provide you with more information on this.</a:t>
            </a:r>
          </a:p>
          <a:p>
            <a:pPr marL="285750" indent="-285750">
              <a:buFontTx/>
              <a:buChar char="-"/>
            </a:pPr>
            <a:endParaRPr lang="en-GB" sz="2600" dirty="0">
              <a:latin typeface="+mj-lt"/>
              <a:cs typeface="Arial" panose="020B0604020202020204" pitchFamily="34" charset="0"/>
            </a:endParaRPr>
          </a:p>
          <a:p>
            <a:pPr marL="285750" indent="-285750">
              <a:buFontTx/>
              <a:buChar char="-"/>
            </a:pPr>
            <a:r>
              <a:rPr lang="en-GB" sz="2600" dirty="0">
                <a:latin typeface="+mj-lt"/>
                <a:cs typeface="Arial" panose="020B0604020202020204" pitchFamily="34" charset="0"/>
              </a:rPr>
              <a:t>If you are thinking you may want to go to University remember GCSE results are the only completed course grades they will have. </a:t>
            </a:r>
          </a:p>
          <a:p>
            <a:pPr marL="285750" indent="-285750">
              <a:buFontTx/>
              <a:buChar char="-"/>
            </a:pPr>
            <a:endParaRPr lang="en-GB" sz="2600" dirty="0">
              <a:latin typeface="+mj-lt"/>
              <a:cs typeface="Arial" panose="020B0604020202020204" pitchFamily="34" charset="0"/>
            </a:endParaRPr>
          </a:p>
          <a:p>
            <a:pPr marL="285750" indent="-285750">
              <a:buFontTx/>
              <a:buChar char="-"/>
            </a:pPr>
            <a:r>
              <a:rPr lang="en-GB" sz="2600" dirty="0">
                <a:latin typeface="+mj-lt"/>
                <a:cs typeface="Arial" panose="020B0604020202020204" pitchFamily="34" charset="0"/>
              </a:rPr>
              <a:t>If you have a good idea of what course you might like to study at University or College then you need to be looking at the entry requirements for these courses. What combination and level of GCSEs do they require?</a:t>
            </a:r>
          </a:p>
          <a:p>
            <a:pPr marL="285750" indent="-285750">
              <a:buFontTx/>
              <a:buChar char="-"/>
            </a:pPr>
            <a:endParaRPr lang="en-GB" sz="1800" b="1"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0542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804672" y="719666"/>
          <a:ext cx="10844784" cy="5083064"/>
        </p:xfrm>
        <a:graphic>
          <a:graphicData uri="http://schemas.openxmlformats.org/drawingml/2006/table">
            <a:tbl>
              <a:tblPr firstRow="1" bandRow="1">
                <a:tableStyleId>{5C22544A-7EE6-4342-B048-85BDC9FD1C3A}</a:tableStyleId>
              </a:tblPr>
              <a:tblGrid>
                <a:gridCol w="5422392">
                  <a:extLst>
                    <a:ext uri="{9D8B030D-6E8A-4147-A177-3AD203B41FA5}">
                      <a16:colId xmlns:a16="http://schemas.microsoft.com/office/drawing/2014/main" val="3019685348"/>
                    </a:ext>
                  </a:extLst>
                </a:gridCol>
                <a:gridCol w="5422392">
                  <a:extLst>
                    <a:ext uri="{9D8B030D-6E8A-4147-A177-3AD203B41FA5}">
                      <a16:colId xmlns:a16="http://schemas.microsoft.com/office/drawing/2014/main" val="2333107085"/>
                    </a:ext>
                  </a:extLst>
                </a:gridCol>
              </a:tblGrid>
              <a:tr h="544672">
                <a:tc>
                  <a:txBody>
                    <a:bodyPr/>
                    <a:lstStyle/>
                    <a:p>
                      <a:pPr algn="ctr"/>
                      <a:r>
                        <a:rPr lang="en-GB" sz="2000" b="1" dirty="0">
                          <a:latin typeface="Arial" panose="020B0604020202020204" pitchFamily="34" charset="0"/>
                          <a:cs typeface="Arial" panose="020B0604020202020204" pitchFamily="34" charset="0"/>
                        </a:rPr>
                        <a:t>Do consider</a:t>
                      </a:r>
                    </a:p>
                  </a:txBody>
                  <a:tcPr anchor="ctr"/>
                </a:tc>
                <a:tc>
                  <a:txBody>
                    <a:bodyPr/>
                    <a:lstStyle/>
                    <a:p>
                      <a:pPr algn="ctr"/>
                      <a:r>
                        <a:rPr lang="en-GB" sz="2000" b="1" dirty="0">
                          <a:latin typeface="Arial" panose="020B0604020202020204" pitchFamily="34" charset="0"/>
                          <a:cs typeface="Arial" panose="020B0604020202020204" pitchFamily="34" charset="0"/>
                        </a:rPr>
                        <a:t>Don’t base your decision on</a:t>
                      </a:r>
                    </a:p>
                  </a:txBody>
                  <a:tcPr anchor="ctr"/>
                </a:tc>
                <a:extLst>
                  <a:ext uri="{0D108BD9-81ED-4DB2-BD59-A6C34878D82A}">
                    <a16:rowId xmlns:a16="http://schemas.microsoft.com/office/drawing/2014/main" val="2479348031"/>
                  </a:ext>
                </a:extLst>
              </a:tr>
              <a:tr h="509758">
                <a:tc>
                  <a:txBody>
                    <a:bodyPr/>
                    <a:lstStyle/>
                    <a:p>
                      <a:r>
                        <a:rPr lang="en-GB" b="1" baseline="0" dirty="0">
                          <a:latin typeface="Arial" panose="020B0604020202020204" pitchFamily="34" charset="0"/>
                          <a:cs typeface="Arial" panose="020B0604020202020204" pitchFamily="34" charset="0"/>
                        </a:rPr>
                        <a:t>What do you do well in</a:t>
                      </a:r>
                      <a:endParaRPr lang="en-GB" b="1" dirty="0">
                        <a:latin typeface="Arial" panose="020B0604020202020204" pitchFamily="34" charset="0"/>
                        <a:cs typeface="Arial" panose="020B0604020202020204" pitchFamily="34" charset="0"/>
                      </a:endParaRPr>
                    </a:p>
                  </a:txBody>
                  <a:tcPr anchor="ctr"/>
                </a:tc>
                <a:tc>
                  <a:txBody>
                    <a:bodyPr/>
                    <a:lstStyle/>
                    <a:p>
                      <a:r>
                        <a:rPr lang="en-GB" b="1" dirty="0">
                          <a:latin typeface="Arial" panose="020B0604020202020204" pitchFamily="34" charset="0"/>
                          <a:cs typeface="Arial" panose="020B0604020202020204" pitchFamily="34" charset="0"/>
                        </a:rPr>
                        <a:t>What your friends choose</a:t>
                      </a:r>
                    </a:p>
                  </a:txBody>
                  <a:tcPr anchor="ctr"/>
                </a:tc>
                <a:extLst>
                  <a:ext uri="{0D108BD9-81ED-4DB2-BD59-A6C34878D82A}">
                    <a16:rowId xmlns:a16="http://schemas.microsoft.com/office/drawing/2014/main" val="1452057875"/>
                  </a:ext>
                </a:extLst>
              </a:tr>
              <a:tr h="509758">
                <a:tc>
                  <a:txBody>
                    <a:bodyPr/>
                    <a:lstStyle/>
                    <a:p>
                      <a:r>
                        <a:rPr lang="en-GB" b="1" dirty="0">
                          <a:latin typeface="Arial" panose="020B0604020202020204" pitchFamily="34" charset="0"/>
                          <a:cs typeface="Arial" panose="020B0604020202020204" pitchFamily="34" charset="0"/>
                        </a:rPr>
                        <a:t>What you enjoy</a:t>
                      </a:r>
                    </a:p>
                  </a:txBody>
                  <a:tcPr anchor="ctr"/>
                </a:tc>
                <a:tc>
                  <a:txBody>
                    <a:bodyPr/>
                    <a:lstStyle/>
                    <a:p>
                      <a:r>
                        <a:rPr lang="en-GB" sz="1600" b="1" dirty="0">
                          <a:latin typeface="Arial" panose="020B0604020202020204" pitchFamily="34" charset="0"/>
                          <a:cs typeface="Arial" panose="020B0604020202020204" pitchFamily="34" charset="0"/>
                        </a:rPr>
                        <a:t>What your brothers / sisters / parents chose before you</a:t>
                      </a:r>
                    </a:p>
                  </a:txBody>
                  <a:tcPr anchor="ctr"/>
                </a:tc>
                <a:extLst>
                  <a:ext uri="{0D108BD9-81ED-4DB2-BD59-A6C34878D82A}">
                    <a16:rowId xmlns:a16="http://schemas.microsoft.com/office/drawing/2014/main" val="3601155360"/>
                  </a:ext>
                </a:extLst>
              </a:tr>
              <a:tr h="509758">
                <a:tc>
                  <a:txBody>
                    <a:bodyPr/>
                    <a:lstStyle/>
                    <a:p>
                      <a:r>
                        <a:rPr lang="en-GB" b="1" dirty="0">
                          <a:latin typeface="Arial" panose="020B0604020202020204" pitchFamily="34" charset="0"/>
                          <a:cs typeface="Arial" panose="020B0604020202020204" pitchFamily="34" charset="0"/>
                        </a:rPr>
                        <a:t>How you work best</a:t>
                      </a:r>
                    </a:p>
                  </a:txBody>
                  <a:tcPr anchor="ctr"/>
                </a:tc>
                <a:tc>
                  <a:txBody>
                    <a:bodyPr/>
                    <a:lstStyle/>
                    <a:p>
                      <a:r>
                        <a:rPr lang="en-GB" b="1" dirty="0">
                          <a:latin typeface="Arial" panose="020B0604020202020204" pitchFamily="34" charset="0"/>
                          <a:cs typeface="Arial" panose="020B0604020202020204" pitchFamily="34" charset="0"/>
                        </a:rPr>
                        <a:t>Who</a:t>
                      </a:r>
                      <a:r>
                        <a:rPr lang="en-GB" b="1" baseline="0" dirty="0">
                          <a:latin typeface="Arial" panose="020B0604020202020204" pitchFamily="34" charset="0"/>
                          <a:cs typeface="Arial" panose="020B0604020202020204" pitchFamily="34" charset="0"/>
                        </a:rPr>
                        <a:t> may or may not be teaching the subject</a:t>
                      </a:r>
                      <a:endParaRPr lang="en-GB"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294187601"/>
                  </a:ext>
                </a:extLst>
              </a:tr>
              <a:tr h="509758">
                <a:tc>
                  <a:txBody>
                    <a:bodyPr/>
                    <a:lstStyle/>
                    <a:p>
                      <a:r>
                        <a:rPr lang="en-GB" b="1" dirty="0">
                          <a:latin typeface="Arial" panose="020B0604020202020204" pitchFamily="34" charset="0"/>
                          <a:cs typeface="Arial" panose="020B0604020202020204" pitchFamily="34" charset="0"/>
                        </a:rPr>
                        <a:t>What</a:t>
                      </a:r>
                      <a:r>
                        <a:rPr lang="en-GB" b="1" baseline="0" dirty="0">
                          <a:latin typeface="Arial" panose="020B0604020202020204" pitchFamily="34" charset="0"/>
                          <a:cs typeface="Arial" panose="020B0604020202020204" pitchFamily="34" charset="0"/>
                        </a:rPr>
                        <a:t> motivates you</a:t>
                      </a:r>
                    </a:p>
                  </a:txBody>
                  <a:tcPr anchor="ctr"/>
                </a:tc>
                <a:tc>
                  <a:txBody>
                    <a:bodyPr/>
                    <a:lstStyle/>
                    <a:p>
                      <a:r>
                        <a:rPr lang="en-GB" b="1" dirty="0">
                          <a:latin typeface="Arial" panose="020B0604020202020204" pitchFamily="34" charset="0"/>
                          <a:cs typeface="Arial" panose="020B0604020202020204" pitchFamily="34" charset="0"/>
                        </a:rPr>
                        <a:t>Assumptions / Guess</a:t>
                      </a:r>
                    </a:p>
                  </a:txBody>
                  <a:tcPr anchor="ctr"/>
                </a:tc>
                <a:extLst>
                  <a:ext uri="{0D108BD9-81ED-4DB2-BD59-A6C34878D82A}">
                    <a16:rowId xmlns:a16="http://schemas.microsoft.com/office/drawing/2014/main" val="852409412"/>
                  </a:ext>
                </a:extLst>
              </a:tr>
              <a:tr h="509758">
                <a:tc>
                  <a:txBody>
                    <a:bodyPr/>
                    <a:lstStyle/>
                    <a:p>
                      <a:r>
                        <a:rPr lang="en-GB" sz="1800" b="1" dirty="0">
                          <a:latin typeface="Arial" panose="020B0604020202020204" pitchFamily="34" charset="0"/>
                          <a:cs typeface="Arial" panose="020B0604020202020204" pitchFamily="34" charset="0"/>
                        </a:rPr>
                        <a:t>A broad choice of options, unless there is a good reason to select a narrower choice</a:t>
                      </a:r>
                    </a:p>
                  </a:txBody>
                  <a:tcPr anchor="ctr"/>
                </a:tc>
                <a:tc>
                  <a:txBody>
                    <a:bodyPr/>
                    <a:lstStyle/>
                    <a:p>
                      <a:endParaRPr lang="en-GB"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921528742"/>
                  </a:ext>
                </a:extLst>
              </a:tr>
              <a:tr h="50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What you would be studying for the next two years</a:t>
                      </a:r>
                    </a:p>
                  </a:txBody>
                  <a:tcPr anchor="ctr"/>
                </a:tc>
                <a:tc>
                  <a:txBody>
                    <a:bodyPr/>
                    <a:lstStyle/>
                    <a:p>
                      <a:endParaRPr lang="en-GB"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29477866"/>
                  </a:ext>
                </a:extLst>
              </a:tr>
              <a:tr h="50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A Level University entry requirements</a:t>
                      </a:r>
                    </a:p>
                  </a:txBody>
                  <a:tcPr anchor="ctr"/>
                </a:tc>
                <a:tc>
                  <a:txBody>
                    <a:bodyPr/>
                    <a:lstStyle/>
                    <a:p>
                      <a:endParaRPr lang="en-GB"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68338200"/>
                  </a:ext>
                </a:extLst>
              </a:tr>
              <a:tr h="50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latin typeface="Arial" panose="020B0604020202020204" pitchFamily="34" charset="0"/>
                          <a:cs typeface="Arial" panose="020B0604020202020204" pitchFamily="34" charset="0"/>
                        </a:rPr>
                        <a:t>Career</a:t>
                      </a:r>
                      <a:r>
                        <a:rPr lang="en-GB" b="1" baseline="0" dirty="0">
                          <a:latin typeface="Arial" panose="020B0604020202020204" pitchFamily="34" charset="0"/>
                          <a:cs typeface="Arial" panose="020B0604020202020204" pitchFamily="34" charset="0"/>
                        </a:rPr>
                        <a:t> opportunities opened up </a:t>
                      </a:r>
                      <a:endParaRPr lang="en-GB" b="1" dirty="0">
                        <a:latin typeface="Arial" panose="020B0604020202020204" pitchFamily="34" charset="0"/>
                        <a:cs typeface="Arial" panose="020B0604020202020204" pitchFamily="34" charset="0"/>
                      </a:endParaRPr>
                    </a:p>
                    <a:p>
                      <a:endParaRPr lang="en-GB" sz="1800" b="1" dirty="0">
                        <a:latin typeface="Arial" panose="020B0604020202020204" pitchFamily="34" charset="0"/>
                        <a:cs typeface="Arial" panose="020B0604020202020204" pitchFamily="34" charset="0"/>
                      </a:endParaRPr>
                    </a:p>
                  </a:txBody>
                  <a:tcPr anchor="ctr"/>
                </a:tc>
                <a:tc>
                  <a:txBody>
                    <a:bodyPr/>
                    <a:lstStyle/>
                    <a:p>
                      <a:endParaRPr lang="en-GB"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268050479"/>
                  </a:ext>
                </a:extLst>
              </a:tr>
            </a:tbl>
          </a:graphicData>
        </a:graphic>
      </p:graphicFrame>
    </p:spTree>
    <p:extLst>
      <p:ext uri="{BB962C8B-B14F-4D97-AF65-F5344CB8AC3E}">
        <p14:creationId xmlns:p14="http://schemas.microsoft.com/office/powerpoint/2010/main" val="45793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
  <TotalTime>878</TotalTime>
  <Words>928</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Retrospect</vt:lpstr>
      <vt:lpstr>PowerPoint Presentation</vt:lpstr>
      <vt:lpstr>Year 9 Options  2021  - 2023</vt:lpstr>
      <vt:lpstr>Options Key Dates</vt:lpstr>
      <vt:lpstr>Compulsory Subjects </vt:lpstr>
      <vt:lpstr>In addition…</vt:lpstr>
      <vt:lpstr>Most option subjects are at GCSE, but there are some      exceptions – </vt:lpstr>
      <vt:lpstr>What you need to consider:</vt:lpstr>
      <vt:lpstr>Looking further ahead </vt:lpstr>
      <vt:lpstr>PowerPoint Presentation</vt:lpstr>
      <vt:lpstr>PowerPoint Presentation</vt:lpstr>
      <vt:lpstr>5 pieces of advice:- </vt:lpstr>
      <vt:lpstr>Questions and queries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Year 7:  Topics this year</dc:title>
  <dc:creator>Ms M Hughes</dc:creator>
  <cp:lastModifiedBy>Hayley Leighton</cp:lastModifiedBy>
  <cp:revision>62</cp:revision>
  <dcterms:created xsi:type="dcterms:W3CDTF">2018-09-07T12:44:35Z</dcterms:created>
  <dcterms:modified xsi:type="dcterms:W3CDTF">2021-01-14T15:23:07Z</dcterms:modified>
</cp:coreProperties>
</file>