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29"/>
  </p:notesMasterIdLst>
  <p:sldIdLst>
    <p:sldId id="260" r:id="rId2"/>
    <p:sldId id="340" r:id="rId3"/>
    <p:sldId id="333" r:id="rId4"/>
    <p:sldId id="342" r:id="rId5"/>
    <p:sldId id="341" r:id="rId6"/>
    <p:sldId id="351" r:id="rId7"/>
    <p:sldId id="319" r:id="rId8"/>
    <p:sldId id="261" r:id="rId9"/>
    <p:sldId id="320" r:id="rId10"/>
    <p:sldId id="349" r:id="rId11"/>
    <p:sldId id="324" r:id="rId12"/>
    <p:sldId id="326" r:id="rId13"/>
    <p:sldId id="327" r:id="rId14"/>
    <p:sldId id="328" r:id="rId15"/>
    <p:sldId id="329" r:id="rId16"/>
    <p:sldId id="330" r:id="rId17"/>
    <p:sldId id="331" r:id="rId18"/>
    <p:sldId id="332" r:id="rId19"/>
    <p:sldId id="350" r:id="rId20"/>
    <p:sldId id="336" r:id="rId21"/>
    <p:sldId id="337" r:id="rId22"/>
    <p:sldId id="343" r:id="rId23"/>
    <p:sldId id="344" r:id="rId24"/>
    <p:sldId id="345" r:id="rId25"/>
    <p:sldId id="346" r:id="rId26"/>
    <p:sldId id="347" r:id="rId27"/>
    <p:sldId id="348" r:id="rId28"/>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89240" autoAdjust="0"/>
  </p:normalViewPr>
  <p:slideViewPr>
    <p:cSldViewPr snapToGrid="0">
      <p:cViewPr varScale="1">
        <p:scale>
          <a:sx n="98" d="100"/>
          <a:sy n="98" d="100"/>
        </p:scale>
        <p:origin x="4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29FF9BCB-5E4C-4214-AA8A-80EE68A84E6E}" type="datetimeFigureOut">
              <a:rPr lang="en-GB" smtClean="0"/>
              <a:t>27/01/2022</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B2B1F099-DA36-4BFA-A2AB-BFE4C974E182}" type="slidenum">
              <a:rPr lang="en-GB" smtClean="0"/>
              <a:t>‹#›</a:t>
            </a:fld>
            <a:endParaRPr lang="en-GB"/>
          </a:p>
        </p:txBody>
      </p:sp>
    </p:spTree>
    <p:extLst>
      <p:ext uri="{BB962C8B-B14F-4D97-AF65-F5344CB8AC3E}">
        <p14:creationId xmlns:p14="http://schemas.microsoft.com/office/powerpoint/2010/main" val="227283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B1F099-DA36-4BFA-A2AB-BFE4C974E182}" type="slidenum">
              <a:rPr lang="en-GB" smtClean="0"/>
              <a:t>6</a:t>
            </a:fld>
            <a:endParaRPr lang="en-GB"/>
          </a:p>
        </p:txBody>
      </p:sp>
    </p:spTree>
    <p:extLst>
      <p:ext uri="{BB962C8B-B14F-4D97-AF65-F5344CB8AC3E}">
        <p14:creationId xmlns:p14="http://schemas.microsoft.com/office/powerpoint/2010/main" val="407528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B1F099-DA36-4BFA-A2AB-BFE4C974E182}" type="slidenum">
              <a:rPr lang="en-GB" smtClean="0"/>
              <a:t>19</a:t>
            </a:fld>
            <a:endParaRPr lang="en-GB"/>
          </a:p>
        </p:txBody>
      </p:sp>
    </p:spTree>
    <p:extLst>
      <p:ext uri="{BB962C8B-B14F-4D97-AF65-F5344CB8AC3E}">
        <p14:creationId xmlns:p14="http://schemas.microsoft.com/office/powerpoint/2010/main" val="243443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5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39439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658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2299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A888C8-0343-483E-AACF-9E5B08D9585F}"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64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A888C8-0343-483E-AACF-9E5B08D9585F}"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16461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A888C8-0343-483E-AACF-9E5B08D9585F}" type="datetimeFigureOut">
              <a:rPr lang="en-GB" smtClean="0"/>
              <a:t>27/01/2022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64097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A888C8-0343-483E-AACF-9E5B08D9585F}" type="datetimeFigureOut">
              <a:rPr lang="en-GB" smtClean="0"/>
              <a:t>27/01/2022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22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A888C8-0343-483E-AACF-9E5B08D9585F}" type="datetimeFigureOut">
              <a:rPr lang="en-GB" smtClean="0"/>
              <a:t>27/01/2022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02947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A888C8-0343-483E-AACF-9E5B08D9585F}" type="datetimeFigureOut">
              <a:rPr lang="en-GB" smtClean="0"/>
              <a:t>27/01/2022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2315BD-A653-4617-8BC8-2A844417C666}" type="slidenum">
              <a:rPr lang="en-GB" smtClean="0"/>
              <a:t>‹#›</a:t>
            </a:fld>
            <a:endParaRPr lang="en-GB"/>
          </a:p>
        </p:txBody>
      </p:sp>
    </p:spTree>
    <p:extLst>
      <p:ext uri="{BB962C8B-B14F-4D97-AF65-F5344CB8AC3E}">
        <p14:creationId xmlns:p14="http://schemas.microsoft.com/office/powerpoint/2010/main" val="290826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A888C8-0343-483E-AACF-9E5B08D9585F}"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327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A888C8-0343-483E-AACF-9E5B08D9585F}" type="datetimeFigureOut">
              <a:rPr lang="en-GB" smtClean="0"/>
              <a:t>27/01/2022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2315BD-A653-4617-8BC8-2A844417C66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97422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 Id="rId9"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wyn.davies@careerswales.gov.wale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owen-newns@careerswales.gov.wal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informedchoices.ac.uk/" TargetMode="External"/><Relationship Id="rId2" Type="http://schemas.openxmlformats.org/officeDocument/2006/relationships/hyperlink" Target="https://www.theuniguide.co.uk/a-level-explor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gov.wales/welsh-government-apprentices" TargetMode="External"/><Relationship Id="rId2" Type="http://schemas.openxmlformats.org/officeDocument/2006/relationships/hyperlink" Target="https://www.ucas.com/apprenticeships-u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dml@penglais.org.uk"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a:xfrm>
            <a:off x="1028007" y="758951"/>
            <a:ext cx="10388138" cy="3566160"/>
          </a:xfrm>
        </p:spPr>
        <p:txBody>
          <a:bodyPr/>
          <a:lstStyle/>
          <a:p>
            <a:r>
              <a:rPr lang="en-GB" dirty="0"/>
              <a:t>Sixth Form Open Evening</a:t>
            </a:r>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
            <a:ext cx="1543051" cy="1543051"/>
          </a:xfrm>
          <a:prstGeom prst="rect">
            <a:avLst/>
          </a:prstGeom>
        </p:spPr>
      </p:pic>
    </p:spTree>
    <p:extLst>
      <p:ext uri="{BB962C8B-B14F-4D97-AF65-F5344CB8AC3E}">
        <p14:creationId xmlns:p14="http://schemas.microsoft.com/office/powerpoint/2010/main" val="399843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What is different about being in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117600" y="1737360"/>
            <a:ext cx="10038079" cy="4530918"/>
          </a:xfrm>
        </p:spPr>
        <p:txBody>
          <a:bodyPr>
            <a:normAutofit/>
          </a:bodyPr>
          <a:lstStyle/>
          <a:p>
            <a:pPr>
              <a:buFont typeface="Arial" panose="020B0604020202020204" pitchFamily="34" charset="0"/>
              <a:buChar char="•"/>
            </a:pPr>
            <a:r>
              <a:rPr lang="en-GB" sz="1700" b="1" dirty="0">
                <a:latin typeface="+mj-lt"/>
              </a:rPr>
              <a:t> </a:t>
            </a:r>
            <a:r>
              <a:rPr lang="en-GB" sz="2400" b="1" dirty="0">
                <a:latin typeface="+mj-lt"/>
              </a:rPr>
              <a:t>Students can use their mobile phones in the Sixth Form Building </a:t>
            </a:r>
          </a:p>
          <a:p>
            <a:pPr>
              <a:buFont typeface="Arial" panose="020B0604020202020204" pitchFamily="34" charset="0"/>
              <a:buChar char="•"/>
            </a:pPr>
            <a:r>
              <a:rPr lang="en-GB" sz="2400" b="1" dirty="0">
                <a:latin typeface="+mj-lt"/>
              </a:rPr>
              <a:t> Coffee machine</a:t>
            </a:r>
          </a:p>
          <a:p>
            <a:pPr>
              <a:buFont typeface="Arial" panose="020B0604020202020204" pitchFamily="34" charset="0"/>
              <a:buChar char="•"/>
            </a:pPr>
            <a:r>
              <a:rPr lang="en-GB" sz="2400" b="1" dirty="0">
                <a:latin typeface="+mj-lt"/>
              </a:rPr>
              <a:t> The Sixth Form car park is on </a:t>
            </a:r>
            <a:r>
              <a:rPr lang="en-GB" sz="2400" b="1" dirty="0" err="1">
                <a:latin typeface="+mj-lt"/>
              </a:rPr>
              <a:t>Cefn</a:t>
            </a:r>
            <a:r>
              <a:rPr lang="en-GB" sz="2400" b="1" dirty="0">
                <a:latin typeface="+mj-lt"/>
              </a:rPr>
              <a:t> </a:t>
            </a:r>
            <a:r>
              <a:rPr lang="en-GB" sz="2400" b="1" dirty="0" err="1">
                <a:latin typeface="+mj-lt"/>
              </a:rPr>
              <a:t>Llan</a:t>
            </a:r>
            <a:endParaRPr lang="en-GB" sz="2400" b="1" dirty="0">
              <a:latin typeface="+mj-lt"/>
            </a:endParaRPr>
          </a:p>
          <a:p>
            <a:pPr>
              <a:buFont typeface="Arial" panose="020B0604020202020204" pitchFamily="34" charset="0"/>
              <a:buChar char="•"/>
            </a:pPr>
            <a:r>
              <a:rPr lang="en-GB" sz="2400" b="1" dirty="0">
                <a:latin typeface="+mj-lt"/>
              </a:rPr>
              <a:t> Information and opportunities are sent by email to students and parents (via parent mail)</a:t>
            </a:r>
          </a:p>
          <a:p>
            <a:pPr>
              <a:buFont typeface="Arial" panose="020B0604020202020204" pitchFamily="34" charset="0"/>
              <a:buChar char="•"/>
            </a:pPr>
            <a:r>
              <a:rPr lang="en-GB" sz="2400" b="1" dirty="0">
                <a:latin typeface="+mj-lt"/>
              </a:rPr>
              <a:t> Sixth form students are role models and are involved in the life of the school through leadership and enrichment activities</a:t>
            </a:r>
          </a:p>
          <a:p>
            <a:pPr>
              <a:buFont typeface="Arial" panose="020B0604020202020204" pitchFamily="34" charset="0"/>
              <a:buChar char="•"/>
            </a:pPr>
            <a:r>
              <a:rPr lang="en-GB" sz="2400" b="1" dirty="0">
                <a:latin typeface="+mj-lt"/>
              </a:rPr>
              <a:t> </a:t>
            </a:r>
            <a:r>
              <a:rPr lang="en-GB" sz="2400" b="1" dirty="0" err="1">
                <a:latin typeface="+mj-lt"/>
              </a:rPr>
              <a:t>Unifrog</a:t>
            </a:r>
            <a:r>
              <a:rPr lang="en-GB" sz="2400" b="1" dirty="0">
                <a:latin typeface="+mj-lt"/>
              </a:rPr>
              <a:t> – careers and destination platform </a:t>
            </a:r>
          </a:p>
          <a:p>
            <a:pPr>
              <a:buFont typeface="Arial" panose="020B0604020202020204" pitchFamily="34" charset="0"/>
              <a:buChar char="•"/>
            </a:pPr>
            <a:r>
              <a:rPr lang="en-GB" sz="2400" b="1" dirty="0">
                <a:latin typeface="+mj-lt"/>
              </a:rPr>
              <a:t>VESPA system is used to support the transition from GCSEs to A levels</a:t>
            </a:r>
          </a:p>
          <a:p>
            <a:pPr>
              <a:buFont typeface="Arial" panose="020B0604020202020204" pitchFamily="34" charset="0"/>
              <a:buChar char="•"/>
            </a:pPr>
            <a:endParaRPr lang="en-GB" dirty="0">
              <a:latin typeface="+mj-lt"/>
            </a:endParaRP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4139270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However some things remain the same!</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79" y="2023964"/>
            <a:ext cx="10058400" cy="4023360"/>
          </a:xfrm>
        </p:spPr>
        <p:txBody>
          <a:bodyPr>
            <a:normAutofit/>
          </a:bodyPr>
          <a:lstStyle/>
          <a:p>
            <a:pPr>
              <a:buFont typeface="Arial" panose="020B0604020202020204" pitchFamily="34" charset="0"/>
              <a:buChar char="•"/>
            </a:pPr>
            <a:r>
              <a:rPr lang="en-GB" sz="2800" b="1" dirty="0">
                <a:latin typeface="+mj-lt"/>
              </a:rPr>
              <a:t> Uniform </a:t>
            </a:r>
          </a:p>
          <a:p>
            <a:pPr>
              <a:buFont typeface="Arial" panose="020B0604020202020204" pitchFamily="34" charset="0"/>
              <a:buChar char="•"/>
            </a:pPr>
            <a:r>
              <a:rPr lang="en-GB" sz="2800" b="1" dirty="0">
                <a:latin typeface="+mj-lt"/>
              </a:rPr>
              <a:t> Excellent attendance to lessons, work and behaviour</a:t>
            </a:r>
          </a:p>
          <a:p>
            <a:pPr>
              <a:buFont typeface="Arial" panose="020B0604020202020204" pitchFamily="34" charset="0"/>
              <a:buChar char="•"/>
            </a:pPr>
            <a:r>
              <a:rPr lang="en-GB" sz="2800" b="1" dirty="0">
                <a:latin typeface="+mj-lt"/>
              </a:rPr>
              <a:t> Attendance – students notify teachers, parents notify Miss </a:t>
            </a:r>
            <a:r>
              <a:rPr lang="en-GB" sz="2800" b="1" dirty="0" err="1">
                <a:latin typeface="+mj-lt"/>
              </a:rPr>
              <a:t>Asukile</a:t>
            </a:r>
            <a:endParaRPr lang="en-GB" sz="2800" b="1" dirty="0">
              <a:latin typeface="+mj-lt"/>
            </a:endParaRPr>
          </a:p>
          <a:p>
            <a:pPr>
              <a:buFont typeface="Arial" panose="020B0604020202020204" pitchFamily="34" charset="0"/>
              <a:buChar char="•"/>
            </a:pPr>
            <a:r>
              <a:rPr lang="en-GB" sz="2800" b="1" dirty="0">
                <a:latin typeface="+mj-lt"/>
              </a:rPr>
              <a:t> Assembly – VESPA, Current affairs</a:t>
            </a:r>
          </a:p>
          <a:p>
            <a:pPr>
              <a:buFont typeface="Arial" panose="020B0604020202020204" pitchFamily="34" charset="0"/>
              <a:buChar char="•"/>
            </a:pPr>
            <a:r>
              <a:rPr lang="en-GB" sz="2800" b="1" dirty="0">
                <a:latin typeface="+mj-lt"/>
              </a:rPr>
              <a:t> PSHE  </a:t>
            </a: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348115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Entry into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p:txBody>
          <a:bodyPr>
            <a:normAutofit/>
          </a:bodyPr>
          <a:lstStyle/>
          <a:p>
            <a:pPr>
              <a:buFont typeface="Arial" panose="020B0604020202020204" pitchFamily="34" charset="0"/>
              <a:buChar char="•"/>
            </a:pPr>
            <a:r>
              <a:rPr lang="en-GB" dirty="0">
                <a:latin typeface="+mj-lt"/>
              </a:rPr>
              <a:t> </a:t>
            </a:r>
            <a:r>
              <a:rPr lang="en-GB" sz="2400" b="1" dirty="0">
                <a:latin typeface="+mj-lt"/>
              </a:rPr>
              <a:t>5 GCSEs grades A*- C (or GCSE equivalent </a:t>
            </a:r>
            <a:r>
              <a:rPr lang="en-GB" sz="2400" b="1" dirty="0" err="1">
                <a:latin typeface="+mj-lt"/>
              </a:rPr>
              <a:t>e.g.BTEC</a:t>
            </a:r>
            <a:r>
              <a:rPr lang="en-GB" sz="2400" b="1" dirty="0">
                <a:latin typeface="+mj-lt"/>
              </a:rPr>
              <a:t>) preferably including English and Maths</a:t>
            </a:r>
          </a:p>
          <a:p>
            <a:pPr>
              <a:buFont typeface="Arial" panose="020B0604020202020204" pitchFamily="34" charset="0"/>
              <a:buChar char="•"/>
            </a:pPr>
            <a:r>
              <a:rPr lang="en-GB" sz="2400" b="1" dirty="0">
                <a:latin typeface="+mj-lt"/>
              </a:rPr>
              <a:t> Some subjects have B or A grade entry requirements (see Option Book) and a need for a particular tier of entry</a:t>
            </a:r>
          </a:p>
          <a:p>
            <a:pPr>
              <a:buFont typeface="Arial" panose="020B0604020202020204" pitchFamily="34" charset="0"/>
              <a:buChar char="•"/>
            </a:pPr>
            <a:r>
              <a:rPr lang="en-GB" sz="2400" b="1" dirty="0">
                <a:latin typeface="+mj-lt"/>
              </a:rPr>
              <a:t> Results Day is in August. Staff will be present and available to advise students if this requirement is missed or to book an appointment for one of the enrolment days</a:t>
            </a:r>
          </a:p>
          <a:p>
            <a:pPr>
              <a:buFont typeface="Arial" panose="020B0604020202020204" pitchFamily="34" charset="0"/>
              <a:buChar char="•"/>
            </a:pPr>
            <a:r>
              <a:rPr lang="en-GB" sz="2400" b="1" dirty="0">
                <a:latin typeface="+mj-lt"/>
              </a:rPr>
              <a:t> Enrolment Days. An appointment with one of the SFT or SLT to discuss the selection of options and to complete all paperwork. These days will be held during the last week of August.</a:t>
            </a:r>
          </a:p>
          <a:p>
            <a:endParaRPr lang="en-GB" dirty="0"/>
          </a:p>
          <a:p>
            <a:endParaRPr lang="en-GB" dirty="0"/>
          </a:p>
        </p:txBody>
      </p:sp>
    </p:spTree>
    <p:extLst>
      <p:ext uri="{BB962C8B-B14F-4D97-AF65-F5344CB8AC3E}">
        <p14:creationId xmlns:p14="http://schemas.microsoft.com/office/powerpoint/2010/main" val="138322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Studying/</a:t>
            </a:r>
            <a:r>
              <a:rPr lang="en-GB" sz="4400" dirty="0" err="1"/>
              <a:t>Astudio</a:t>
            </a:r>
            <a:endParaRPr lang="en-GB" sz="4400"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a:bodyPr>
          <a:lstStyle/>
          <a:p>
            <a:pPr>
              <a:buFont typeface="Arial" panose="020B0604020202020204" pitchFamily="34" charset="0"/>
              <a:buChar char="•"/>
            </a:pPr>
            <a:r>
              <a:rPr lang="en-GB" sz="2400" dirty="0">
                <a:latin typeface="+mj-lt"/>
              </a:rPr>
              <a:t> </a:t>
            </a:r>
            <a:r>
              <a:rPr lang="en-GB" sz="2400" b="1" dirty="0">
                <a:latin typeface="+mj-lt"/>
              </a:rPr>
              <a:t>3 - 4 subjects and the WBQ are selected in year 12</a:t>
            </a:r>
          </a:p>
          <a:p>
            <a:pPr>
              <a:buFont typeface="Arial" panose="020B0604020202020204" pitchFamily="34" charset="0"/>
              <a:buChar char="•"/>
            </a:pPr>
            <a:r>
              <a:rPr lang="en-GB" sz="2400" b="1" dirty="0">
                <a:latin typeface="+mj-lt"/>
              </a:rPr>
              <a:t>  5 lessons per cycle (100mins) in year 12, 5 in year 13</a:t>
            </a:r>
          </a:p>
          <a:p>
            <a:pPr>
              <a:buFont typeface="Arial" panose="020B0604020202020204" pitchFamily="34" charset="0"/>
              <a:buChar char="•"/>
            </a:pPr>
            <a:r>
              <a:rPr lang="en-GB" sz="2400" b="1" dirty="0">
                <a:latin typeface="+mj-lt"/>
              </a:rPr>
              <a:t> Hard work, commitment, drive, independent learners beyond the curriculum</a:t>
            </a:r>
          </a:p>
          <a:p>
            <a:pPr>
              <a:buFont typeface="Arial" panose="020B0604020202020204" pitchFamily="34" charset="0"/>
              <a:buChar char="•"/>
            </a:pPr>
            <a:r>
              <a:rPr lang="en-GB" sz="2400" b="1" dirty="0">
                <a:latin typeface="+mj-lt"/>
              </a:rPr>
              <a:t> Collaboration and a positive attitude</a:t>
            </a:r>
          </a:p>
          <a:p>
            <a:endParaRPr lang="en-GB" dirty="0"/>
          </a:p>
          <a:p>
            <a:endParaRPr lang="en-GB" dirty="0"/>
          </a:p>
        </p:txBody>
      </p:sp>
      <p:sp>
        <p:nvSpPr>
          <p:cNvPr id="3" name="Content Placeholder 2">
            <a:extLst>
              <a:ext uri="{FF2B5EF4-FFF2-40B4-BE49-F238E27FC236}">
                <a16:creationId xmlns:a16="http://schemas.microsoft.com/office/drawing/2014/main" id="{1289F3FB-3820-461E-9B95-CD203FA5DE03}"/>
              </a:ext>
            </a:extLst>
          </p:cNvPr>
          <p:cNvSpPr>
            <a:spLocks noGrp="1"/>
          </p:cNvSpPr>
          <p:nvPr>
            <p:ph sz="half" idx="2"/>
          </p:nvPr>
        </p:nvSpPr>
        <p:spPr/>
        <p:txBody>
          <a:bodyPr>
            <a:normAutofit/>
          </a:bodyPr>
          <a:lstStyle/>
          <a:p>
            <a:pPr>
              <a:buFont typeface="Arial" panose="020B0604020202020204" pitchFamily="34" charset="0"/>
              <a:buChar char="•"/>
            </a:pPr>
            <a:r>
              <a:rPr lang="en-GB" sz="2400" dirty="0"/>
              <a:t>3 - 4 </a:t>
            </a:r>
            <a:r>
              <a:rPr lang="en-GB" sz="2400" dirty="0" err="1"/>
              <a:t>pwnc</a:t>
            </a:r>
            <a:r>
              <a:rPr lang="en-GB" sz="2400" dirty="0"/>
              <a:t> </a:t>
            </a:r>
            <a:r>
              <a:rPr lang="en-GB" sz="2400" dirty="0" err="1"/>
              <a:t>a’r</a:t>
            </a:r>
            <a:r>
              <a:rPr lang="en-GB" sz="2400" dirty="0"/>
              <a:t> </a:t>
            </a:r>
            <a:r>
              <a:rPr lang="en-GB" sz="2400" dirty="0" err="1"/>
              <a:t>Bagaloriaeth</a:t>
            </a:r>
            <a:r>
              <a:rPr lang="en-GB" sz="2400" dirty="0"/>
              <a:t> </a:t>
            </a:r>
            <a:r>
              <a:rPr lang="en-GB" sz="2400" dirty="0" err="1"/>
              <a:t>Cymraeg</a:t>
            </a:r>
            <a:r>
              <a:rPr lang="en-GB" sz="2400" dirty="0"/>
              <a:t> </a:t>
            </a:r>
            <a:r>
              <a:rPr lang="en-GB" sz="2400" dirty="0" err="1"/>
              <a:t>ym</a:t>
            </a:r>
            <a:r>
              <a:rPr lang="en-GB" sz="2400" dirty="0"/>
              <a:t> </a:t>
            </a:r>
            <a:r>
              <a:rPr lang="en-GB" sz="2400" dirty="0" err="1"/>
              <a:t>mlwyddyn</a:t>
            </a:r>
            <a:r>
              <a:rPr lang="en-GB" sz="2400" dirty="0"/>
              <a:t> 12</a:t>
            </a:r>
          </a:p>
          <a:p>
            <a:pPr>
              <a:buFont typeface="Arial" panose="020B0604020202020204" pitchFamily="34" charset="0"/>
              <a:buChar char="•"/>
            </a:pPr>
            <a:r>
              <a:rPr lang="en-GB" sz="2400" dirty="0"/>
              <a:t> 5 </a:t>
            </a:r>
            <a:r>
              <a:rPr lang="en-GB" sz="2400" dirty="0" err="1"/>
              <a:t>gwers</a:t>
            </a:r>
            <a:r>
              <a:rPr lang="en-GB" sz="2400" dirty="0"/>
              <a:t> </a:t>
            </a:r>
            <a:r>
              <a:rPr lang="en-GB" sz="2400" dirty="0" err="1"/>
              <a:t>blwyddyn</a:t>
            </a:r>
            <a:r>
              <a:rPr lang="en-GB" sz="2400" dirty="0"/>
              <a:t> 12, 5 </a:t>
            </a:r>
            <a:r>
              <a:rPr lang="en-GB" sz="2400" dirty="0" err="1"/>
              <a:t>blwyddyn</a:t>
            </a:r>
            <a:r>
              <a:rPr lang="en-GB" sz="2400" dirty="0"/>
              <a:t> 13</a:t>
            </a:r>
          </a:p>
          <a:p>
            <a:pPr>
              <a:buFont typeface="Arial" panose="020B0604020202020204" pitchFamily="34" charset="0"/>
              <a:buChar char="•"/>
            </a:pPr>
            <a:r>
              <a:rPr lang="en-GB" sz="2400" dirty="0"/>
              <a:t> Gwaith </a:t>
            </a:r>
            <a:r>
              <a:rPr lang="en-GB" sz="2400" dirty="0" err="1"/>
              <a:t>caled</a:t>
            </a:r>
            <a:r>
              <a:rPr lang="en-GB" sz="2400" dirty="0"/>
              <a:t>, </a:t>
            </a:r>
            <a:r>
              <a:rPr lang="en-GB" sz="2400" dirty="0" err="1"/>
              <a:t>ymrwymiad</a:t>
            </a:r>
            <a:r>
              <a:rPr lang="en-GB" sz="2400" dirty="0"/>
              <a:t>, </a:t>
            </a:r>
            <a:r>
              <a:rPr lang="en-GB" sz="2400" dirty="0" err="1"/>
              <a:t>dysgwyr</a:t>
            </a:r>
            <a:r>
              <a:rPr lang="en-GB" sz="2400" dirty="0"/>
              <a:t> </a:t>
            </a:r>
            <a:r>
              <a:rPr lang="en-GB" sz="2400" dirty="0" err="1"/>
              <a:t>annibynol</a:t>
            </a:r>
            <a:r>
              <a:rPr lang="en-GB" sz="2400" dirty="0"/>
              <a:t> </a:t>
            </a:r>
            <a:r>
              <a:rPr lang="en-GB" sz="2400" dirty="0" err="1"/>
              <a:t>tu</a:t>
            </a:r>
            <a:r>
              <a:rPr lang="en-GB" sz="2400" dirty="0"/>
              <a:t> </a:t>
            </a:r>
            <a:r>
              <a:rPr lang="en-GB" sz="2400" dirty="0" err="1"/>
              <a:t>hwnt</a:t>
            </a:r>
            <a:r>
              <a:rPr lang="en-GB" sz="2400" dirty="0"/>
              <a:t> </a:t>
            </a:r>
            <a:r>
              <a:rPr lang="en-GB" sz="2400" dirty="0" err="1"/>
              <a:t>i’r</a:t>
            </a:r>
            <a:r>
              <a:rPr lang="en-GB" sz="2400" dirty="0"/>
              <a:t> </a:t>
            </a:r>
            <a:r>
              <a:rPr lang="en-GB" sz="2400" dirty="0" err="1"/>
              <a:t>cwricwlwm</a:t>
            </a:r>
            <a:endParaRPr lang="en-GB" sz="2400" dirty="0"/>
          </a:p>
          <a:p>
            <a:pPr>
              <a:buFont typeface="Arial" panose="020B0604020202020204" pitchFamily="34" charset="0"/>
              <a:buChar char="•"/>
            </a:pPr>
            <a:r>
              <a:rPr lang="en-GB" sz="2400" dirty="0"/>
              <a:t> </a:t>
            </a:r>
            <a:r>
              <a:rPr lang="en-GB" sz="2400" dirty="0" err="1"/>
              <a:t>Cydweithio</a:t>
            </a:r>
            <a:r>
              <a:rPr lang="en-GB" sz="2400" dirty="0"/>
              <a:t> ag </a:t>
            </a:r>
            <a:r>
              <a:rPr lang="en-GB" sz="2400" dirty="0" err="1"/>
              <a:t>agwedd</a:t>
            </a:r>
            <a:r>
              <a:rPr lang="en-GB" sz="2400" dirty="0"/>
              <a:t> </a:t>
            </a:r>
            <a:r>
              <a:rPr lang="en-GB" sz="2400" dirty="0" err="1"/>
              <a:t>positif</a:t>
            </a:r>
            <a:endParaRPr lang="en-GB" sz="2400" dirty="0"/>
          </a:p>
          <a:p>
            <a:endParaRPr lang="en-GB" dirty="0"/>
          </a:p>
        </p:txBody>
      </p:sp>
    </p:spTree>
    <p:extLst>
      <p:ext uri="{BB962C8B-B14F-4D97-AF65-F5344CB8AC3E}">
        <p14:creationId xmlns:p14="http://schemas.microsoft.com/office/powerpoint/2010/main" val="42608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Currently on roll</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79" y="2219807"/>
            <a:ext cx="10058400" cy="4023360"/>
          </a:xfrm>
        </p:spPr>
        <p:txBody>
          <a:bodyPr>
            <a:normAutofit/>
          </a:bodyPr>
          <a:lstStyle/>
          <a:p>
            <a:pPr>
              <a:buFont typeface="Arial" panose="020B0604020202020204" pitchFamily="34" charset="0"/>
              <a:buChar char="•"/>
            </a:pPr>
            <a:r>
              <a:rPr lang="en-GB" sz="6600" dirty="0">
                <a:latin typeface="+mj-lt"/>
              </a:rPr>
              <a:t> Year 13 : 126</a:t>
            </a:r>
          </a:p>
          <a:p>
            <a:pPr>
              <a:buFont typeface="Arial" panose="020B0604020202020204" pitchFamily="34" charset="0"/>
              <a:buChar char="•"/>
            </a:pPr>
            <a:r>
              <a:rPr lang="en-GB" sz="6600" dirty="0">
                <a:latin typeface="+mj-lt"/>
              </a:rPr>
              <a:t> Year 12: 133</a:t>
            </a:r>
          </a:p>
          <a:p>
            <a:endParaRPr lang="en-GB" dirty="0"/>
          </a:p>
          <a:p>
            <a:endParaRPr lang="en-GB" dirty="0"/>
          </a:p>
        </p:txBody>
      </p:sp>
    </p:spTree>
    <p:extLst>
      <p:ext uri="{BB962C8B-B14F-4D97-AF65-F5344CB8AC3E}">
        <p14:creationId xmlns:p14="http://schemas.microsoft.com/office/powerpoint/2010/main" val="47509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Success/ </a:t>
            </a:r>
            <a:r>
              <a:rPr lang="en-GB" sz="4400" dirty="0" err="1"/>
              <a:t>Llwyddiant</a:t>
            </a:r>
            <a:endParaRPr lang="en-GB" sz="4400"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097280" y="1845734"/>
            <a:ext cx="10058400" cy="4023360"/>
          </a:xfrm>
        </p:spPr>
        <p:txBody>
          <a:bodyPr>
            <a:normAutofit fontScale="77500" lnSpcReduction="20000"/>
          </a:bodyPr>
          <a:lstStyle/>
          <a:p>
            <a:pPr>
              <a:buFont typeface="Arial" panose="020B0604020202020204" pitchFamily="34" charset="0"/>
              <a:buChar char="•"/>
            </a:pPr>
            <a:r>
              <a:rPr lang="en-GB" sz="2600" dirty="0">
                <a:latin typeface="+mj-lt"/>
              </a:rPr>
              <a:t> 88% grades A*- C</a:t>
            </a:r>
          </a:p>
          <a:p>
            <a:pPr>
              <a:buFont typeface="Arial" panose="020B0604020202020204" pitchFamily="34" charset="0"/>
              <a:buChar char="•"/>
            </a:pPr>
            <a:r>
              <a:rPr lang="en-GB" sz="2600" dirty="0">
                <a:latin typeface="+mj-lt"/>
              </a:rPr>
              <a:t> 52 % 3 x A*- A</a:t>
            </a:r>
          </a:p>
          <a:p>
            <a:pPr>
              <a:buFont typeface="Arial" panose="020B0604020202020204" pitchFamily="34" charset="0"/>
              <a:buChar char="•"/>
            </a:pPr>
            <a:r>
              <a:rPr lang="en-GB" sz="2600" dirty="0">
                <a:latin typeface="+mj-lt"/>
              </a:rPr>
              <a:t> Oxbridge - 2022 8 students achieved an interview. 3 confirmed places for Oxbridge so far this year </a:t>
            </a:r>
          </a:p>
          <a:p>
            <a:pPr>
              <a:buFont typeface="Arial" panose="020B0604020202020204" pitchFamily="34" charset="0"/>
              <a:buChar char="•"/>
            </a:pPr>
            <a:r>
              <a:rPr lang="en-GB" sz="2600" dirty="0">
                <a:latin typeface="+mj-lt"/>
              </a:rPr>
              <a:t> 70% at prestigious universities</a:t>
            </a:r>
          </a:p>
          <a:p>
            <a:pPr>
              <a:buFont typeface="Arial" panose="020B0604020202020204" pitchFamily="34" charset="0"/>
              <a:buChar char="•"/>
            </a:pPr>
            <a:r>
              <a:rPr lang="en-GB" sz="2600" dirty="0">
                <a:latin typeface="+mj-lt"/>
              </a:rPr>
              <a:t> Places achieved for competitive subjects – Engineering, Medicine, Veterinary science, Dentists, Law, physiotherapy, midwifery</a:t>
            </a:r>
          </a:p>
          <a:p>
            <a:pPr>
              <a:buFont typeface="Arial" panose="020B0604020202020204" pitchFamily="34" charset="0"/>
              <a:buChar char="•"/>
            </a:pPr>
            <a:r>
              <a:rPr lang="en-GB" sz="2600" dirty="0">
                <a:latin typeface="+mj-lt"/>
              </a:rPr>
              <a:t> 80% of students in year 13 have applied to university, others applying for 2023 entry</a:t>
            </a:r>
          </a:p>
          <a:p>
            <a:pPr>
              <a:buFont typeface="Arial" panose="020B0604020202020204" pitchFamily="34" charset="0"/>
              <a:buChar char="•"/>
            </a:pPr>
            <a:r>
              <a:rPr lang="en-GB" sz="2600" dirty="0">
                <a:latin typeface="+mj-lt"/>
              </a:rPr>
              <a:t> Foundation year degrees</a:t>
            </a:r>
          </a:p>
          <a:p>
            <a:pPr>
              <a:buFont typeface="Arial" panose="020B0604020202020204" pitchFamily="34" charset="0"/>
              <a:buChar char="•"/>
            </a:pPr>
            <a:r>
              <a:rPr lang="en-GB" sz="2600" dirty="0">
                <a:latin typeface="+mj-lt"/>
              </a:rPr>
              <a:t> Apprenticeships, gap years, study abroad</a:t>
            </a:r>
          </a:p>
          <a:p>
            <a:pPr>
              <a:buFont typeface="Arial" panose="020B0604020202020204" pitchFamily="34" charset="0"/>
              <a:buChar char="•"/>
            </a:pPr>
            <a:r>
              <a:rPr lang="en-GB" sz="2600" dirty="0">
                <a:latin typeface="+mj-lt"/>
              </a:rPr>
              <a:t>Destinations far and wide in the UK and abroad.</a:t>
            </a:r>
          </a:p>
        </p:txBody>
      </p:sp>
    </p:spTree>
    <p:extLst>
      <p:ext uri="{BB962C8B-B14F-4D97-AF65-F5344CB8AC3E}">
        <p14:creationId xmlns:p14="http://schemas.microsoft.com/office/powerpoint/2010/main" val="2896062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A level Provision/</a:t>
            </a:r>
            <a:r>
              <a:rPr lang="en-GB" sz="4400" dirty="0" err="1"/>
              <a:t>Darpariaeth</a:t>
            </a:r>
            <a:r>
              <a:rPr lang="en-GB" sz="4400" dirty="0"/>
              <a:t> </a:t>
            </a:r>
            <a:r>
              <a:rPr lang="en-GB" sz="4400" dirty="0" err="1"/>
              <a:t>Lefel</a:t>
            </a:r>
            <a:r>
              <a:rPr lang="en-GB" sz="4400" dirty="0"/>
              <a:t> A</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a:bodyPr>
          <a:lstStyle/>
          <a:p>
            <a:pPr>
              <a:buFont typeface="Arial" panose="020B0604020202020204" pitchFamily="34" charset="0"/>
              <a:buChar char="•"/>
            </a:pPr>
            <a:r>
              <a:rPr lang="en-GB" sz="2400" dirty="0">
                <a:latin typeface="+mj-lt"/>
              </a:rPr>
              <a:t> Subject Specialists teach A level subjects</a:t>
            </a:r>
          </a:p>
          <a:p>
            <a:pPr>
              <a:buFont typeface="Arial" panose="020B0604020202020204" pitchFamily="34" charset="0"/>
              <a:buChar char="•"/>
            </a:pPr>
            <a:r>
              <a:rPr lang="en-GB" sz="2400" dirty="0">
                <a:latin typeface="+mj-lt"/>
              </a:rPr>
              <a:t> All lessons are on site</a:t>
            </a:r>
          </a:p>
          <a:p>
            <a:pPr>
              <a:buFont typeface="Arial" panose="020B0604020202020204" pitchFamily="34" charset="0"/>
              <a:buChar char="•"/>
            </a:pPr>
            <a:r>
              <a:rPr lang="en-GB" sz="2400" dirty="0">
                <a:latin typeface="+mj-lt"/>
              </a:rPr>
              <a:t> Broad range of subjects on offer</a:t>
            </a:r>
          </a:p>
          <a:p>
            <a:pPr>
              <a:buFont typeface="Arial" panose="020B0604020202020204" pitchFamily="34" charset="0"/>
              <a:buChar char="•"/>
            </a:pPr>
            <a:r>
              <a:rPr lang="en-GB" sz="2400" dirty="0">
                <a:latin typeface="+mj-lt"/>
              </a:rPr>
              <a:t> Excellent facilities</a:t>
            </a:r>
          </a:p>
          <a:p>
            <a:pPr>
              <a:buFont typeface="Arial" panose="020B0604020202020204" pitchFamily="34" charset="0"/>
              <a:buChar char="•"/>
            </a:pPr>
            <a:r>
              <a:rPr lang="en-GB" sz="2400" dirty="0">
                <a:latin typeface="+mj-lt"/>
              </a:rPr>
              <a:t> Strong links with Aberystwyth University</a:t>
            </a:r>
          </a:p>
          <a:p>
            <a:pPr>
              <a:buFont typeface="Arial" panose="020B0604020202020204" pitchFamily="34" charset="0"/>
              <a:buChar char="•"/>
            </a:pPr>
            <a:r>
              <a:rPr lang="en-GB" sz="2400" dirty="0">
                <a:latin typeface="+mj-lt"/>
              </a:rPr>
              <a:t>Links with parents and the local community</a:t>
            </a:r>
          </a:p>
        </p:txBody>
      </p:sp>
      <p:sp>
        <p:nvSpPr>
          <p:cNvPr id="3" name="Content Placeholder 2">
            <a:extLst>
              <a:ext uri="{FF2B5EF4-FFF2-40B4-BE49-F238E27FC236}">
                <a16:creationId xmlns:a16="http://schemas.microsoft.com/office/drawing/2014/main" id="{B111BB7C-018B-49D1-B7CC-45731AB49356}"/>
              </a:ext>
            </a:extLst>
          </p:cNvPr>
          <p:cNvSpPr>
            <a:spLocks noGrp="1"/>
          </p:cNvSpPr>
          <p:nvPr>
            <p:ph sz="half" idx="2"/>
          </p:nvPr>
        </p:nvSpPr>
        <p:spPr/>
        <p:txBody>
          <a:bodyPr>
            <a:normAutofit/>
          </a:bodyPr>
          <a:lstStyle/>
          <a:p>
            <a:pPr>
              <a:buFont typeface="Arial" panose="020B0604020202020204" pitchFamily="34" charset="0"/>
              <a:buChar char="•"/>
            </a:pPr>
            <a:r>
              <a:rPr lang="en-GB" dirty="0"/>
              <a:t> </a:t>
            </a:r>
            <a:r>
              <a:rPr lang="en-GB" sz="2400" dirty="0" err="1"/>
              <a:t>Arbenigwyr</a:t>
            </a:r>
            <a:r>
              <a:rPr lang="en-GB" sz="2400" dirty="0"/>
              <a:t> </a:t>
            </a:r>
            <a:r>
              <a:rPr lang="en-GB" sz="2400" dirty="0" err="1"/>
              <a:t>pwnc</a:t>
            </a:r>
            <a:r>
              <a:rPr lang="en-GB" sz="2400" dirty="0"/>
              <a:t> </a:t>
            </a:r>
            <a:r>
              <a:rPr lang="en-GB" sz="2400" dirty="0" err="1"/>
              <a:t>sy’n</a:t>
            </a:r>
            <a:r>
              <a:rPr lang="en-GB" sz="2400" dirty="0"/>
              <a:t> </a:t>
            </a:r>
            <a:r>
              <a:rPr lang="en-GB" sz="2400" dirty="0" err="1"/>
              <a:t>dysgu</a:t>
            </a:r>
            <a:r>
              <a:rPr lang="en-GB" sz="2400" dirty="0"/>
              <a:t> </a:t>
            </a:r>
            <a:r>
              <a:rPr lang="en-GB" sz="2400" dirty="0" err="1"/>
              <a:t>pynciau</a:t>
            </a:r>
            <a:r>
              <a:rPr lang="en-GB" sz="2400" dirty="0"/>
              <a:t> </a:t>
            </a:r>
            <a:r>
              <a:rPr lang="en-GB" sz="2400" dirty="0" err="1"/>
              <a:t>lefel</a:t>
            </a:r>
            <a:r>
              <a:rPr lang="en-GB" sz="2400" dirty="0"/>
              <a:t> A</a:t>
            </a:r>
          </a:p>
          <a:p>
            <a:pPr>
              <a:buFont typeface="Arial" panose="020B0604020202020204" pitchFamily="34" charset="0"/>
              <a:buChar char="•"/>
            </a:pPr>
            <a:r>
              <a:rPr lang="en-GB" sz="2400" dirty="0"/>
              <a:t> </a:t>
            </a:r>
            <a:r>
              <a:rPr lang="en-GB" sz="2400" dirty="0" err="1"/>
              <a:t>Dysgir</a:t>
            </a:r>
            <a:r>
              <a:rPr lang="en-GB" sz="2400" dirty="0"/>
              <a:t> </a:t>
            </a:r>
            <a:r>
              <a:rPr lang="en-GB" sz="2400" dirty="0" err="1"/>
              <a:t>pob</a:t>
            </a:r>
            <a:r>
              <a:rPr lang="en-GB" sz="2400" dirty="0"/>
              <a:t> </a:t>
            </a:r>
            <a:r>
              <a:rPr lang="en-GB" sz="2400" dirty="0" err="1"/>
              <a:t>gwers</a:t>
            </a:r>
            <a:r>
              <a:rPr lang="en-GB" sz="2400" dirty="0"/>
              <a:t> </a:t>
            </a:r>
            <a:r>
              <a:rPr lang="en-GB" sz="2400" dirty="0" err="1"/>
              <a:t>ar</a:t>
            </a:r>
            <a:r>
              <a:rPr lang="en-GB" sz="2400" dirty="0"/>
              <a:t> </a:t>
            </a:r>
            <a:r>
              <a:rPr lang="en-GB" sz="2400" dirty="0" err="1"/>
              <a:t>safle’r</a:t>
            </a:r>
            <a:r>
              <a:rPr lang="en-GB" sz="2400" dirty="0"/>
              <a:t> </a:t>
            </a:r>
            <a:r>
              <a:rPr lang="en-GB" sz="2400" dirty="0" err="1"/>
              <a:t>ysgol</a:t>
            </a:r>
            <a:endParaRPr lang="en-GB" sz="2400" dirty="0"/>
          </a:p>
          <a:p>
            <a:pPr>
              <a:buFont typeface="Arial" panose="020B0604020202020204" pitchFamily="34" charset="0"/>
              <a:buChar char="•"/>
            </a:pPr>
            <a:r>
              <a:rPr lang="en-GB" sz="2400" dirty="0"/>
              <a:t> </a:t>
            </a:r>
            <a:r>
              <a:rPr lang="en-GB" sz="2400" dirty="0" err="1"/>
              <a:t>Ystod</a:t>
            </a:r>
            <a:r>
              <a:rPr lang="en-GB" sz="2400" dirty="0"/>
              <a:t> </a:t>
            </a:r>
            <a:r>
              <a:rPr lang="en-GB" sz="2400" dirty="0" err="1"/>
              <a:t>eang</a:t>
            </a:r>
            <a:r>
              <a:rPr lang="en-GB" sz="2400" dirty="0"/>
              <a:t> o </a:t>
            </a:r>
            <a:r>
              <a:rPr lang="en-GB" sz="2400" dirty="0" err="1"/>
              <a:t>bynciau</a:t>
            </a:r>
            <a:r>
              <a:rPr lang="en-GB" sz="2400" dirty="0"/>
              <a:t> </a:t>
            </a:r>
            <a:r>
              <a:rPr lang="en-GB" sz="2400" dirty="0" err="1"/>
              <a:t>ar</a:t>
            </a:r>
            <a:r>
              <a:rPr lang="en-GB" sz="2400" dirty="0"/>
              <a:t> </a:t>
            </a:r>
            <a:r>
              <a:rPr lang="en-GB" sz="2400" dirty="0" err="1"/>
              <a:t>gael</a:t>
            </a:r>
            <a:endParaRPr lang="en-GB" sz="2400" dirty="0"/>
          </a:p>
          <a:p>
            <a:pPr>
              <a:buFont typeface="Arial" panose="020B0604020202020204" pitchFamily="34" charset="0"/>
              <a:buChar char="•"/>
            </a:pPr>
            <a:r>
              <a:rPr lang="en-GB" sz="2400" dirty="0" err="1"/>
              <a:t>Cyfleusterau</a:t>
            </a:r>
            <a:r>
              <a:rPr lang="en-GB" sz="2400" dirty="0"/>
              <a:t> </a:t>
            </a:r>
            <a:r>
              <a:rPr lang="en-GB" sz="2400" dirty="0" err="1"/>
              <a:t>gwych</a:t>
            </a:r>
            <a:endParaRPr lang="en-GB" sz="2400" dirty="0"/>
          </a:p>
          <a:p>
            <a:pPr>
              <a:buFont typeface="Arial" panose="020B0604020202020204" pitchFamily="34" charset="0"/>
              <a:buChar char="•"/>
            </a:pPr>
            <a:r>
              <a:rPr lang="en-GB" sz="2400" dirty="0"/>
              <a:t> </a:t>
            </a:r>
            <a:r>
              <a:rPr lang="en-GB" sz="2400" dirty="0" err="1"/>
              <a:t>Prifysgol</a:t>
            </a:r>
            <a:r>
              <a:rPr lang="en-GB" sz="2400" dirty="0"/>
              <a:t> </a:t>
            </a:r>
            <a:r>
              <a:rPr lang="en-GB" sz="2400" dirty="0" err="1"/>
              <a:t>ar</a:t>
            </a:r>
            <a:r>
              <a:rPr lang="en-GB" sz="2400" dirty="0"/>
              <a:t> </a:t>
            </a:r>
            <a:r>
              <a:rPr lang="en-GB" sz="2400" dirty="0" err="1"/>
              <a:t>ein</a:t>
            </a:r>
            <a:r>
              <a:rPr lang="en-GB" sz="2400" dirty="0"/>
              <a:t> </a:t>
            </a:r>
            <a:r>
              <a:rPr lang="en-GB" sz="2400" dirty="0" err="1"/>
              <a:t>trothwy</a:t>
            </a:r>
            <a:r>
              <a:rPr lang="en-GB" sz="2400" dirty="0"/>
              <a:t> </a:t>
            </a:r>
          </a:p>
          <a:p>
            <a:pPr>
              <a:buFont typeface="Arial" panose="020B0604020202020204" pitchFamily="34" charset="0"/>
              <a:buChar char="•"/>
            </a:pPr>
            <a:r>
              <a:rPr lang="en-GB" sz="2400" dirty="0"/>
              <a:t> </a:t>
            </a:r>
            <a:r>
              <a:rPr lang="en-GB" sz="2400" dirty="0" err="1"/>
              <a:t>Cyswllt</a:t>
            </a:r>
            <a:r>
              <a:rPr lang="en-GB" sz="2400" dirty="0"/>
              <a:t> </a:t>
            </a:r>
            <a:r>
              <a:rPr lang="en-GB" sz="2400" dirty="0" err="1"/>
              <a:t>gyda</a:t>
            </a:r>
            <a:r>
              <a:rPr lang="en-GB" sz="2400" dirty="0"/>
              <a:t> </a:t>
            </a:r>
            <a:r>
              <a:rPr lang="en-GB" sz="2400" dirty="0" err="1"/>
              <a:t>rhieni</a:t>
            </a:r>
            <a:r>
              <a:rPr lang="en-GB" sz="2400" dirty="0"/>
              <a:t> </a:t>
            </a:r>
            <a:r>
              <a:rPr lang="en-GB" sz="2400" dirty="0" err="1"/>
              <a:t>a’r</a:t>
            </a:r>
            <a:r>
              <a:rPr lang="en-GB" sz="2400" dirty="0"/>
              <a:t> </a:t>
            </a:r>
            <a:r>
              <a:rPr lang="en-GB" sz="2400" dirty="0" err="1"/>
              <a:t>gymuned</a:t>
            </a:r>
            <a:r>
              <a:rPr lang="en-GB" sz="2400" dirty="0"/>
              <a:t> </a:t>
            </a:r>
            <a:r>
              <a:rPr lang="en-GB" sz="2400" dirty="0" err="1"/>
              <a:t>leol</a:t>
            </a:r>
            <a:endParaRPr lang="en-GB" sz="2400" dirty="0"/>
          </a:p>
          <a:p>
            <a:endParaRPr lang="en-GB" dirty="0"/>
          </a:p>
        </p:txBody>
      </p:sp>
    </p:spTree>
    <p:extLst>
      <p:ext uri="{BB962C8B-B14F-4D97-AF65-F5344CB8AC3E}">
        <p14:creationId xmlns:p14="http://schemas.microsoft.com/office/powerpoint/2010/main" val="95947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p:txBody>
          <a:bodyPr>
            <a:normAutofit/>
          </a:bodyPr>
          <a:lstStyle/>
          <a:p>
            <a:r>
              <a:rPr lang="en-GB" sz="4400" dirty="0"/>
              <a:t>Enrichment and Leadership programmes/ </a:t>
            </a:r>
            <a:r>
              <a:rPr lang="en-GB" sz="4400" dirty="0" err="1"/>
              <a:t>Rhaglen</a:t>
            </a:r>
            <a:r>
              <a:rPr lang="en-GB" sz="4400" dirty="0"/>
              <a:t> </a:t>
            </a:r>
            <a:r>
              <a:rPr lang="en-GB" sz="4400" dirty="0" err="1"/>
              <a:t>Cyfoethogi</a:t>
            </a:r>
            <a:r>
              <a:rPr lang="en-GB" sz="4400" dirty="0"/>
              <a:t> ac </a:t>
            </a:r>
            <a:r>
              <a:rPr lang="en-GB" sz="4400" dirty="0" err="1"/>
              <a:t>Arweinyddiaeth</a:t>
            </a:r>
            <a:endParaRPr lang="en-GB" sz="4400" dirty="0"/>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sz="half" idx="1"/>
          </p:nvPr>
        </p:nvSpPr>
        <p:spPr/>
        <p:txBody>
          <a:bodyPr numCol="1">
            <a:normAutofit fontScale="92500" lnSpcReduction="20000"/>
          </a:bodyPr>
          <a:lstStyle/>
          <a:p>
            <a:pPr>
              <a:buFont typeface="Arial" panose="020B0604020202020204" pitchFamily="34" charset="0"/>
              <a:buChar char="•"/>
            </a:pPr>
            <a:r>
              <a:rPr lang="en-GB" sz="1900" dirty="0">
                <a:latin typeface="+mj-lt"/>
              </a:rPr>
              <a:t> </a:t>
            </a:r>
            <a:r>
              <a:rPr lang="en-GB" sz="2100" dirty="0">
                <a:latin typeface="+mj-lt"/>
              </a:rPr>
              <a:t>Debate Group</a:t>
            </a:r>
          </a:p>
          <a:p>
            <a:pPr>
              <a:buFont typeface="Arial" panose="020B0604020202020204" pitchFamily="34" charset="0"/>
              <a:buChar char="•"/>
            </a:pPr>
            <a:r>
              <a:rPr lang="en-GB" sz="2100" dirty="0">
                <a:latin typeface="+mj-lt"/>
              </a:rPr>
              <a:t> Model UN Conference</a:t>
            </a:r>
          </a:p>
          <a:p>
            <a:pPr>
              <a:buFont typeface="Arial" panose="020B0604020202020204" pitchFamily="34" charset="0"/>
              <a:buChar char="•"/>
            </a:pPr>
            <a:r>
              <a:rPr lang="en-GB" sz="2100" dirty="0">
                <a:latin typeface="+mj-lt"/>
              </a:rPr>
              <a:t> Lectures at the university</a:t>
            </a:r>
          </a:p>
          <a:p>
            <a:pPr>
              <a:buFont typeface="Arial" panose="020B0604020202020204" pitchFamily="34" charset="0"/>
              <a:buChar char="•"/>
            </a:pPr>
            <a:r>
              <a:rPr lang="en-GB" sz="2100" dirty="0">
                <a:latin typeface="+mj-lt"/>
              </a:rPr>
              <a:t> Visits to universities</a:t>
            </a:r>
          </a:p>
          <a:p>
            <a:pPr>
              <a:buFont typeface="Arial" panose="020B0604020202020204" pitchFamily="34" charset="0"/>
              <a:buChar char="•"/>
            </a:pPr>
            <a:r>
              <a:rPr lang="en-GB" sz="2100" dirty="0">
                <a:latin typeface="+mj-lt"/>
              </a:rPr>
              <a:t> Community Participation</a:t>
            </a:r>
          </a:p>
          <a:p>
            <a:pPr>
              <a:buFont typeface="Arial" panose="020B0604020202020204" pitchFamily="34" charset="0"/>
              <a:buChar char="•"/>
            </a:pPr>
            <a:r>
              <a:rPr lang="en-GB" sz="2100" dirty="0">
                <a:latin typeface="+mj-lt"/>
              </a:rPr>
              <a:t> Work experience</a:t>
            </a:r>
          </a:p>
          <a:p>
            <a:pPr>
              <a:buFont typeface="Arial" panose="020B0604020202020204" pitchFamily="34" charset="0"/>
              <a:buChar char="•"/>
            </a:pPr>
            <a:r>
              <a:rPr lang="en-GB" sz="2100" dirty="0">
                <a:latin typeface="+mj-lt"/>
              </a:rPr>
              <a:t> BBC digital literacy</a:t>
            </a:r>
          </a:p>
          <a:p>
            <a:pPr>
              <a:buFont typeface="Arial" panose="020B0604020202020204" pitchFamily="34" charset="0"/>
              <a:buChar char="•"/>
            </a:pPr>
            <a:r>
              <a:rPr lang="en-GB" sz="2100" dirty="0">
                <a:latin typeface="+mj-lt"/>
              </a:rPr>
              <a:t> Auschwitz programme</a:t>
            </a:r>
          </a:p>
          <a:p>
            <a:pPr>
              <a:buFont typeface="Arial" panose="020B0604020202020204" pitchFamily="34" charset="0"/>
              <a:buChar char="•"/>
            </a:pPr>
            <a:r>
              <a:rPr lang="en-GB" sz="2100" dirty="0">
                <a:latin typeface="+mj-lt"/>
              </a:rPr>
              <a:t> Seren opportunities</a:t>
            </a:r>
          </a:p>
          <a:p>
            <a:pPr>
              <a:buFont typeface="Arial" panose="020B0604020202020204" pitchFamily="34" charset="0"/>
              <a:buChar char="•"/>
            </a:pPr>
            <a:r>
              <a:rPr lang="en-GB" sz="2100" dirty="0">
                <a:latin typeface="+mj-lt"/>
              </a:rPr>
              <a:t>Law competition</a:t>
            </a:r>
          </a:p>
          <a:p>
            <a:endParaRPr lang="en-GB" dirty="0"/>
          </a:p>
        </p:txBody>
      </p:sp>
      <p:sp>
        <p:nvSpPr>
          <p:cNvPr id="3" name="Content Placeholder 2">
            <a:extLst>
              <a:ext uri="{FF2B5EF4-FFF2-40B4-BE49-F238E27FC236}">
                <a16:creationId xmlns:a16="http://schemas.microsoft.com/office/drawing/2014/main" id="{18A2770D-04F2-4B2C-B758-356EF330C463}"/>
              </a:ext>
            </a:extLst>
          </p:cNvPr>
          <p:cNvSpPr>
            <a:spLocks noGrp="1"/>
          </p:cNvSpPr>
          <p:nvPr>
            <p:ph sz="half" idx="2"/>
          </p:nvPr>
        </p:nvSpPr>
        <p:spPr/>
        <p:txBody>
          <a:bodyPr>
            <a:normAutofit fontScale="92500" lnSpcReduction="20000"/>
          </a:bodyPr>
          <a:lstStyle/>
          <a:p>
            <a:pPr>
              <a:buFont typeface="Arial" panose="020B0604020202020204" pitchFamily="34" charset="0"/>
              <a:buChar char="•"/>
            </a:pPr>
            <a:r>
              <a:rPr lang="en-GB" dirty="0" err="1"/>
              <a:t>Grŵp</a:t>
            </a:r>
            <a:r>
              <a:rPr lang="en-GB" dirty="0"/>
              <a:t> </a:t>
            </a:r>
            <a:r>
              <a:rPr lang="en-GB" dirty="0" err="1"/>
              <a:t>Trafod</a:t>
            </a:r>
            <a:endParaRPr lang="en-GB" dirty="0"/>
          </a:p>
          <a:p>
            <a:pPr>
              <a:buFont typeface="Arial" panose="020B0604020202020204" pitchFamily="34" charset="0"/>
              <a:buChar char="•"/>
            </a:pPr>
            <a:r>
              <a:rPr lang="en-GB" dirty="0"/>
              <a:t> </a:t>
            </a:r>
            <a:r>
              <a:rPr lang="en-GB" dirty="0" err="1"/>
              <a:t>Ffug</a:t>
            </a:r>
            <a:r>
              <a:rPr lang="en-GB" dirty="0"/>
              <a:t>- </a:t>
            </a:r>
            <a:r>
              <a:rPr lang="en-GB" dirty="0" err="1"/>
              <a:t>Gynhadledd</a:t>
            </a:r>
            <a:r>
              <a:rPr lang="en-GB" dirty="0"/>
              <a:t> y </a:t>
            </a:r>
            <a:r>
              <a:rPr lang="en-GB" dirty="0" err="1"/>
              <a:t>Cenhedloedd</a:t>
            </a:r>
            <a:r>
              <a:rPr lang="en-GB" dirty="0"/>
              <a:t> </a:t>
            </a:r>
            <a:r>
              <a:rPr lang="en-GB" dirty="0" err="1"/>
              <a:t>Unedig</a:t>
            </a:r>
            <a:endParaRPr lang="en-GB" dirty="0"/>
          </a:p>
          <a:p>
            <a:pPr>
              <a:buFont typeface="Arial" panose="020B0604020202020204" pitchFamily="34" charset="0"/>
              <a:buChar char="•"/>
            </a:pPr>
            <a:r>
              <a:rPr lang="en-GB" dirty="0"/>
              <a:t> </a:t>
            </a:r>
            <a:r>
              <a:rPr lang="en-GB" dirty="0" err="1"/>
              <a:t>Darlithoedd</a:t>
            </a:r>
            <a:r>
              <a:rPr lang="en-GB" dirty="0"/>
              <a:t> </a:t>
            </a:r>
            <a:r>
              <a:rPr lang="en-GB" dirty="0" err="1"/>
              <a:t>yn</a:t>
            </a:r>
            <a:r>
              <a:rPr lang="en-GB" dirty="0"/>
              <a:t> y </a:t>
            </a:r>
            <a:r>
              <a:rPr lang="en-GB" dirty="0" err="1"/>
              <a:t>Brifysgol</a:t>
            </a:r>
            <a:endParaRPr lang="en-GB" dirty="0"/>
          </a:p>
          <a:p>
            <a:pPr>
              <a:buFont typeface="Arial" panose="020B0604020202020204" pitchFamily="34" charset="0"/>
              <a:buChar char="•"/>
            </a:pPr>
            <a:r>
              <a:rPr lang="en-GB" dirty="0"/>
              <a:t> </a:t>
            </a:r>
            <a:r>
              <a:rPr lang="en-GB" dirty="0" err="1"/>
              <a:t>Ymweliadau</a:t>
            </a:r>
            <a:r>
              <a:rPr lang="en-GB" dirty="0"/>
              <a:t> </a:t>
            </a:r>
            <a:r>
              <a:rPr lang="en-GB" dirty="0" err="1"/>
              <a:t>i</a:t>
            </a:r>
            <a:r>
              <a:rPr lang="en-GB" dirty="0"/>
              <a:t> </a:t>
            </a:r>
            <a:r>
              <a:rPr lang="en-GB" dirty="0" err="1"/>
              <a:t>brifysgolion</a:t>
            </a:r>
            <a:endParaRPr lang="en-GB" dirty="0"/>
          </a:p>
          <a:p>
            <a:pPr>
              <a:buFont typeface="Arial" panose="020B0604020202020204" pitchFamily="34" charset="0"/>
              <a:buChar char="•"/>
            </a:pPr>
            <a:r>
              <a:rPr lang="en-GB" dirty="0"/>
              <a:t> </a:t>
            </a:r>
            <a:r>
              <a:rPr lang="en-GB" dirty="0" err="1"/>
              <a:t>Cyfranogiad</a:t>
            </a:r>
            <a:r>
              <a:rPr lang="en-GB" dirty="0"/>
              <a:t> </a:t>
            </a:r>
            <a:r>
              <a:rPr lang="en-GB" dirty="0" err="1"/>
              <a:t>Cymunedol</a:t>
            </a:r>
            <a:endParaRPr lang="en-GB" dirty="0"/>
          </a:p>
          <a:p>
            <a:pPr>
              <a:buFont typeface="Arial" panose="020B0604020202020204" pitchFamily="34" charset="0"/>
              <a:buChar char="•"/>
            </a:pPr>
            <a:r>
              <a:rPr lang="en-GB" dirty="0"/>
              <a:t> </a:t>
            </a:r>
            <a:r>
              <a:rPr lang="en-GB" dirty="0" err="1"/>
              <a:t>Profiad</a:t>
            </a:r>
            <a:r>
              <a:rPr lang="en-GB" dirty="0"/>
              <a:t> Gwaith</a:t>
            </a:r>
          </a:p>
          <a:p>
            <a:pPr>
              <a:buFont typeface="Arial" panose="020B0604020202020204" pitchFamily="34" charset="0"/>
              <a:buChar char="•"/>
            </a:pPr>
            <a:r>
              <a:rPr lang="en-GB" dirty="0"/>
              <a:t> BBC  </a:t>
            </a:r>
            <a:r>
              <a:rPr lang="en-GB" dirty="0" err="1"/>
              <a:t>Digidol</a:t>
            </a:r>
            <a:endParaRPr lang="en-GB" dirty="0"/>
          </a:p>
          <a:p>
            <a:pPr>
              <a:buFont typeface="Arial" panose="020B0604020202020204" pitchFamily="34" charset="0"/>
              <a:buChar char="•"/>
            </a:pPr>
            <a:r>
              <a:rPr lang="en-GB" dirty="0"/>
              <a:t> </a:t>
            </a:r>
            <a:r>
              <a:rPr lang="en-GB" dirty="0" err="1"/>
              <a:t>Rhaglen</a:t>
            </a:r>
            <a:r>
              <a:rPr lang="en-GB" dirty="0"/>
              <a:t> Auschwitz </a:t>
            </a:r>
          </a:p>
          <a:p>
            <a:pPr>
              <a:buFont typeface="Arial" panose="020B0604020202020204" pitchFamily="34" charset="0"/>
              <a:buChar char="•"/>
            </a:pPr>
            <a:r>
              <a:rPr lang="en-GB" dirty="0" err="1"/>
              <a:t>Seren</a:t>
            </a:r>
            <a:r>
              <a:rPr lang="en-GB" dirty="0"/>
              <a:t> </a:t>
            </a:r>
          </a:p>
          <a:p>
            <a:pPr>
              <a:buFont typeface="Arial" panose="020B0604020202020204" pitchFamily="34" charset="0"/>
              <a:buChar char="•"/>
            </a:pPr>
            <a:r>
              <a:rPr lang="en-GB" dirty="0" err="1"/>
              <a:t>Cystadleuaeth</a:t>
            </a:r>
            <a:r>
              <a:rPr lang="en-GB" dirty="0"/>
              <a:t> y </a:t>
            </a:r>
            <a:r>
              <a:rPr lang="en-GB" dirty="0" err="1"/>
              <a:t>gyfrait</a:t>
            </a:r>
            <a:r>
              <a:rPr lang="en-GB" sz="1800" dirty="0" err="1"/>
              <a:t>h</a:t>
            </a:r>
            <a:endParaRPr lang="en-GB" sz="1800" dirty="0"/>
          </a:p>
          <a:p>
            <a:endParaRPr lang="en-GB" dirty="0"/>
          </a:p>
        </p:txBody>
      </p:sp>
    </p:spTree>
    <p:extLst>
      <p:ext uri="{BB962C8B-B14F-4D97-AF65-F5344CB8AC3E}">
        <p14:creationId xmlns:p14="http://schemas.microsoft.com/office/powerpoint/2010/main" val="936732398"/>
      </p:ext>
    </p:extLst>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7030324-8C5B-4309-AC4B-B19EC815E8D0}"/>
              </a:ext>
            </a:extLst>
          </p:cNvPr>
          <p:cNvPicPr>
            <a:picLocks noChangeAspect="1"/>
          </p:cNvPicPr>
          <p:nvPr/>
        </p:nvPicPr>
        <p:blipFill rotWithShape="1">
          <a:blip r:embed="rId2">
            <a:extLst>
              <a:ext uri="{28A0092B-C50C-407E-A947-70E740481C1C}">
                <a14:useLocalDpi xmlns:a14="http://schemas.microsoft.com/office/drawing/2010/main" val="0"/>
              </a:ext>
            </a:extLst>
          </a:blip>
          <a:srcRect b="-2" r="16"/>
          <a:stretch/>
        </p:blipFill>
        <p:spPr>
          <a:xfrm rot="5400000">
            <a:off x="8840423" y="3412593"/>
            <a:ext cx="3780396" cy="2026909"/>
          </a:xfrm>
          <a:prstGeom prst="rect">
            <a:avLst/>
          </a:prstGeom>
        </p:spPr>
      </p:pic>
      <p:pic>
        <p:nvPicPr>
          <p:cNvPr id="5" name="Picture 4">
            <a:extLst>
              <a:ext uri="{FF2B5EF4-FFF2-40B4-BE49-F238E27FC236}">
                <a16:creationId xmlns:a16="http://schemas.microsoft.com/office/drawing/2014/main" id="{746394BA-C6BE-4A18-BCCB-A03F734B4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176448" y="3348237"/>
            <a:ext cx="3283525" cy="2462644"/>
          </a:xfrm>
          <a:prstGeom prst="rect">
            <a:avLst/>
          </a:prstGeom>
        </p:spPr>
      </p:pic>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8" name="Content Placeholder 7">
            <a:extLst>
              <a:ext uri="{FF2B5EF4-FFF2-40B4-BE49-F238E27FC236}">
                <a16:creationId xmlns:a16="http://schemas.microsoft.com/office/drawing/2014/main" id="{AD97FDD0-C579-45E2-A7D3-8D673E41100F}"/>
              </a:ext>
            </a:extLst>
          </p:cNvPr>
          <p:cNvSpPr>
            <a:spLocks noGrp="1"/>
          </p:cNvSpPr>
          <p:nvPr>
            <p:ph idx="4294967295"/>
          </p:nvPr>
        </p:nvSpPr>
        <p:spPr>
          <a:xfrm>
            <a:off x="2133600" y="1846263"/>
            <a:ext cx="10058400" cy="4022725"/>
          </a:xfrm>
        </p:spPr>
        <p:txBody>
          <a:bodyPr numCol="2">
            <a:normAutofit/>
          </a:bodyPr>
          <a:lstStyle/>
          <a:p>
            <a:pPr>
              <a:buFont charset="0" panose="020B0604020202020204" pitchFamily="34" typeface="Arial"/>
              <a:buChar char="•"/>
            </a:pPr>
            <a:endParaRPr dirty="0" lang="en-GB"/>
          </a:p>
          <a:p>
            <a:endParaRPr dirty="0" lang="en-GB"/>
          </a:p>
        </p:txBody>
      </p:sp>
      <p:pic>
        <p:nvPicPr>
          <p:cNvPr id="14" name="Picture 13">
            <a:extLst>
              <a:ext uri="{FF2B5EF4-FFF2-40B4-BE49-F238E27FC236}">
                <a16:creationId xmlns:a16="http://schemas.microsoft.com/office/drawing/2014/main" id="{E3FBB1FA-B32A-4682-AEE0-7372ADD2A4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27676" y="2945391"/>
            <a:ext cx="2197707" cy="3296561"/>
          </a:xfrm>
          <a:prstGeom prst="rect">
            <a:avLst/>
          </a:prstGeom>
        </p:spPr>
      </p:pic>
      <p:pic>
        <p:nvPicPr>
          <p:cNvPr id="16" name="Picture 15">
            <a:extLst>
              <a:ext uri="{FF2B5EF4-FFF2-40B4-BE49-F238E27FC236}">
                <a16:creationId xmlns:a16="http://schemas.microsoft.com/office/drawing/2014/main" id="{695D32CC-61DD-4A92-86A5-16BB3492D9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005" y="2862424"/>
            <a:ext cx="2718760" cy="3283526"/>
          </a:xfrm>
          <a:prstGeom prst="rect">
            <a:avLst/>
          </a:prstGeom>
        </p:spPr>
      </p:pic>
      <p:pic>
        <p:nvPicPr>
          <p:cNvPr id="7" name="Picture 6">
            <a:extLst>
              <a:ext uri="{FF2B5EF4-FFF2-40B4-BE49-F238E27FC236}">
                <a16:creationId xmlns:a16="http://schemas.microsoft.com/office/drawing/2014/main" id="{B4D218A5-D9AF-4955-B14F-51077228F2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57399" y="223538"/>
            <a:ext cx="3468467" cy="2312311"/>
          </a:xfrm>
          <a:prstGeom prst="rect">
            <a:avLst/>
          </a:prstGeom>
        </p:spPr>
      </p:pic>
      <p:pic>
        <p:nvPicPr>
          <p:cNvPr id="3" name="Picture 2">
            <a:extLst>
              <a:ext uri="{FF2B5EF4-FFF2-40B4-BE49-F238E27FC236}">
                <a16:creationId xmlns:a16="http://schemas.microsoft.com/office/drawing/2014/main" id="{89BC8812-D6E2-4D7D-893E-E3103F414E7B}"/>
              </a:ext>
            </a:extLst>
          </p:cNvPr>
          <p:cNvPicPr>
            <a:picLocks noChangeAspect="1"/>
          </p:cNvPicPr>
          <p:nvPr/>
        </p:nvPicPr>
        <p:blipFill rotWithShape="1">
          <a:blip r:embed="rId8">
            <a:extLst>
              <a:ext uri="{28A0092B-C50C-407E-A947-70E740481C1C}">
                <a14:useLocalDpi xmlns:a14="http://schemas.microsoft.com/office/drawing/2010/main" val="0"/>
              </a:ext>
            </a:extLst>
          </a:blip>
          <a:srcRect b="-11" r="5"/>
          <a:stretch/>
        </p:blipFill>
        <p:spPr>
          <a:xfrm>
            <a:off x="4659254" y="227837"/>
            <a:ext cx="3444423" cy="2380962"/>
          </a:xfrm>
          <a:prstGeom prst="rect">
            <a:avLst/>
          </a:prstGeom>
        </p:spPr>
      </p:pic>
      <p:pic>
        <p:nvPicPr>
          <p:cNvPr id="15" name="Picture 14">
            <a:extLst>
              <a:ext uri="{FF2B5EF4-FFF2-40B4-BE49-F238E27FC236}">
                <a16:creationId xmlns:a16="http://schemas.microsoft.com/office/drawing/2014/main" id="{0DD6E77D-69EA-47C8-AD07-C2A13DD7ECA2}"/>
              </a:ext>
            </a:extLst>
          </p:cNvPr>
          <p:cNvPicPr>
            <a:picLocks noChangeAspect="1"/>
          </p:cNvPicPr>
          <p:nvPr/>
        </p:nvPicPr>
        <p:blipFill rotWithShape="1">
          <a:blip r:embed="rId9">
            <a:extLst>
              <a:ext uri="{28A0092B-C50C-407E-A947-70E740481C1C}">
                <a14:useLocalDpi xmlns:a14="http://schemas.microsoft.com/office/drawing/2010/main" val="0"/>
              </a:ext>
            </a:extLst>
          </a:blip>
          <a:srcRect b="7" r="-14"/>
          <a:stretch/>
        </p:blipFill>
        <p:spPr>
          <a:xfrm>
            <a:off x="1373280" y="533340"/>
            <a:ext cx="3078684" cy="1858689"/>
          </a:xfrm>
          <a:prstGeom prst="rect">
            <a:avLst/>
          </a:prstGeom>
        </p:spPr>
      </p:pic>
    </p:spTree>
    <p:extLst>
      <p:ext uri="{BB962C8B-B14F-4D97-AF65-F5344CB8AC3E}">
        <p14:creationId xmlns:p14="http://schemas.microsoft.com/office/powerpoint/2010/main" val="15598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FE49-70CD-4E3A-9E65-FC7FFCBE6F80}"/>
              </a:ext>
            </a:extLst>
          </p:cNvPr>
          <p:cNvSpPr>
            <a:spLocks noGrp="1"/>
          </p:cNvSpPr>
          <p:nvPr>
            <p:ph type="title"/>
          </p:nvPr>
        </p:nvSpPr>
        <p:spPr/>
        <p:txBody>
          <a:bodyPr/>
          <a:lstStyle/>
          <a:p>
            <a:pPr algn="ctr"/>
            <a:r>
              <a:rPr lang="en-GB" b="1" dirty="0"/>
              <a:t>Head Boy and Head Girl </a:t>
            </a:r>
            <a:br>
              <a:rPr lang="en-GB" b="1" dirty="0"/>
            </a:br>
            <a:r>
              <a:rPr lang="en-GB" b="1" dirty="0"/>
              <a:t>2021 to 2022</a:t>
            </a:r>
          </a:p>
        </p:txBody>
      </p:sp>
      <p:pic>
        <p:nvPicPr>
          <p:cNvPr id="4" name="Content Placeholder 3" descr="N:\tempSimsRpt\TempPicInserts\tmp170">
            <a:extLst>
              <a:ext uri="{FF2B5EF4-FFF2-40B4-BE49-F238E27FC236}">
                <a16:creationId xmlns:a16="http://schemas.microsoft.com/office/drawing/2014/main" id="{8F0985B1-83FA-4FFC-8297-4664ED62BEA9}"/>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11416" y="2592372"/>
            <a:ext cx="1664470" cy="2007466"/>
          </a:xfrm>
          <a:prstGeom prst="rect">
            <a:avLst/>
          </a:prstGeom>
          <a:noFill/>
          <a:ln>
            <a:noFill/>
          </a:ln>
        </p:spPr>
      </p:pic>
      <p:pic>
        <p:nvPicPr>
          <p:cNvPr id="5" name="Picture 4" descr="N:\tempSimsRpt\TempPicInserts\tmp243">
            <a:extLst>
              <a:ext uri="{FF2B5EF4-FFF2-40B4-BE49-F238E27FC236}">
                <a16:creationId xmlns:a16="http://schemas.microsoft.com/office/drawing/2014/main" id="{CB164748-7119-42B8-9C1E-0E1FD3C2397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42582" y="2592371"/>
            <a:ext cx="1664470" cy="2007465"/>
          </a:xfrm>
          <a:prstGeom prst="rect">
            <a:avLst/>
          </a:prstGeom>
          <a:noFill/>
          <a:ln>
            <a:noFill/>
          </a:ln>
        </p:spPr>
      </p:pic>
    </p:spTree>
    <p:extLst>
      <p:ext uri="{BB962C8B-B14F-4D97-AF65-F5344CB8AC3E}">
        <p14:creationId xmlns:p14="http://schemas.microsoft.com/office/powerpoint/2010/main" val="125403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2291F6-BF44-4706-829B-8303D82F6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a:xfrm>
            <a:off x="1208120" y="286603"/>
            <a:ext cx="10058400" cy="1450757"/>
          </a:xfrm>
        </p:spPr>
        <p:txBody>
          <a:bodyPr/>
          <a:lstStyle/>
          <a:p>
            <a:r>
              <a:rPr lang="en-GB" dirty="0"/>
              <a:t>Options Process</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idx="1"/>
          </p:nvPr>
        </p:nvSpPr>
        <p:spPr/>
        <p:txBody>
          <a:bodyPr>
            <a:normAutofit lnSpcReduction="10000"/>
          </a:bodyPr>
          <a:lstStyle/>
          <a:p>
            <a:pPr marL="0" indent="0">
              <a:buNone/>
            </a:pPr>
            <a:r>
              <a:rPr lang="en-GB" sz="2400" dirty="0"/>
              <a:t>Students will be asked to read the booklet very carefully and consider all of the information.</a:t>
            </a:r>
          </a:p>
          <a:p>
            <a:pPr marL="0" indent="0">
              <a:buNone/>
            </a:pPr>
            <a:r>
              <a:rPr lang="en-GB" sz="2400" dirty="0"/>
              <a:t>Make sure you do as much research as you can around the subjects you are interested in studying. You can look at the exam board website to find out the full specifications of each subject.</a:t>
            </a:r>
          </a:p>
          <a:p>
            <a:pPr marL="0" indent="0">
              <a:buNone/>
            </a:pPr>
            <a:r>
              <a:rPr lang="en-GB" sz="2400" dirty="0"/>
              <a:t>You will need to speak to your teachers to discuss your progress and whether the course is right for you. If you are coming from another school or you do not know who best to contact just get in touch and we will be able to give you the correct email address.</a:t>
            </a:r>
          </a:p>
          <a:p>
            <a:pPr marL="0" indent="0">
              <a:buNone/>
            </a:pPr>
            <a:r>
              <a:rPr lang="en-GB" sz="2400" dirty="0"/>
              <a:t>If we can, we will run an Open Evening in the summer term to allow you to visit the sixth form and meet the staff.</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43573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428C95-C78E-4DE9-A14F-5EB75D96D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a:xfrm>
            <a:off x="1291244" y="339557"/>
            <a:ext cx="10058400" cy="1450757"/>
          </a:xfrm>
        </p:spPr>
        <p:txBody>
          <a:bodyPr/>
          <a:lstStyle/>
          <a:p>
            <a:r>
              <a:rPr lang="en-GB" dirty="0"/>
              <a:t>What you need to consider</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idx="1"/>
          </p:nvPr>
        </p:nvSpPr>
        <p:spPr/>
        <p:txBody>
          <a:bodyPr>
            <a:normAutofit fontScale="92500" lnSpcReduction="10000"/>
          </a:bodyPr>
          <a:lstStyle/>
          <a:p>
            <a:pPr marL="0" indent="0">
              <a:buNone/>
            </a:pPr>
            <a:r>
              <a:rPr lang="en-GB" dirty="0">
                <a:latin typeface="+mj-lt"/>
                <a:cs typeface="Arial" panose="020B0604020202020204" pitchFamily="34" charset="0"/>
              </a:rPr>
              <a:t>What do these subjects involve?  </a:t>
            </a:r>
          </a:p>
          <a:p>
            <a:pPr marL="0" indent="0">
              <a:buNone/>
            </a:pPr>
            <a:r>
              <a:rPr lang="en-GB" dirty="0">
                <a:latin typeface="+mj-lt"/>
                <a:cs typeface="Arial" panose="020B0604020202020204" pitchFamily="34" charset="0"/>
              </a:rPr>
              <a:t>Read the guide in the options booklet, speak to subject teachers, look at the specification for these subjects. These are available on the exam board websites e.g. wjec.co.uk</a:t>
            </a:r>
          </a:p>
          <a:p>
            <a:pPr marL="0" indent="0">
              <a:buNone/>
            </a:pPr>
            <a:r>
              <a:rPr lang="en-GB" dirty="0">
                <a:latin typeface="+mj-lt"/>
                <a:cs typeface="Arial" panose="020B0604020202020204" pitchFamily="34" charset="0"/>
              </a:rPr>
              <a:t>Find out about:</a:t>
            </a:r>
          </a:p>
          <a:p>
            <a:pPr lvl="1">
              <a:buFont typeface="Arial" panose="020B0604020202020204" pitchFamily="34" charset="0"/>
              <a:buChar char="•"/>
            </a:pPr>
            <a:r>
              <a:rPr lang="en-GB" dirty="0">
                <a:latin typeface="+mj-lt"/>
                <a:cs typeface="Arial" panose="020B0604020202020204" pitchFamily="34" charset="0"/>
              </a:rPr>
              <a:t>the topics covered – some of the subjects are new to pupils in Year 12</a:t>
            </a:r>
          </a:p>
          <a:p>
            <a:pPr lvl="1">
              <a:buFont typeface="Arial" panose="020B0604020202020204" pitchFamily="34" charset="0"/>
              <a:buChar char="•"/>
            </a:pPr>
            <a:r>
              <a:rPr lang="en-GB" dirty="0">
                <a:latin typeface="+mj-lt"/>
                <a:cs typeface="Arial" panose="020B0604020202020204" pitchFamily="34" charset="0"/>
              </a:rPr>
              <a:t>what work is involved e.g. essays, </a:t>
            </a:r>
            <a:r>
              <a:rPr lang="en-GB" dirty="0" err="1">
                <a:latin typeface="+mj-lt"/>
                <a:cs typeface="Arial" panose="020B0604020202020204" pitchFamily="34" charset="0"/>
              </a:rPr>
              <a:t>practicals</a:t>
            </a:r>
            <a:r>
              <a:rPr lang="en-GB" dirty="0">
                <a:latin typeface="+mj-lt"/>
                <a:cs typeface="Arial" panose="020B0604020202020204" pitchFamily="34" charset="0"/>
              </a:rPr>
              <a:t>, fieldwork ?</a:t>
            </a:r>
          </a:p>
          <a:p>
            <a:pPr lvl="1">
              <a:buFont typeface="Arial" panose="020B0604020202020204" pitchFamily="34" charset="0"/>
              <a:buChar char="•"/>
            </a:pPr>
            <a:r>
              <a:rPr lang="en-GB" dirty="0">
                <a:latin typeface="+mj-lt"/>
                <a:cs typeface="Arial" panose="020B0604020202020204" pitchFamily="34" charset="0"/>
              </a:rPr>
              <a:t>how is the subject examined – is there a lot of coursework, is it all based on exams?</a:t>
            </a:r>
          </a:p>
          <a:p>
            <a:pPr lvl="1">
              <a:buFont typeface="Arial" panose="020B0604020202020204" pitchFamily="34" charset="0"/>
              <a:buChar char="•"/>
            </a:pPr>
            <a:r>
              <a:rPr lang="en-GB" dirty="0">
                <a:latin typeface="+mj-lt"/>
                <a:cs typeface="Arial" panose="020B0604020202020204" pitchFamily="34" charset="0"/>
              </a:rPr>
              <a:t>can you opt for the subject if you have not studied it at GCSE Level? Languages will have to have been      studied at GCSE to be able to opt at A Level.</a:t>
            </a:r>
          </a:p>
          <a:p>
            <a:pPr lvl="1">
              <a:buFont typeface="Arial" panose="020B0604020202020204" pitchFamily="34" charset="0"/>
              <a:buChar char="•"/>
            </a:pPr>
            <a:r>
              <a:rPr lang="en-GB" dirty="0">
                <a:latin typeface="+mj-lt"/>
                <a:cs typeface="Arial" panose="020B0604020202020204" pitchFamily="34" charset="0"/>
              </a:rPr>
              <a:t>Can you opt for some subjects if you have studied it at Foundation Tier in GCSE to be able to access it at A Level?</a:t>
            </a:r>
          </a:p>
          <a:p>
            <a:pPr lvl="1">
              <a:buFont typeface="Arial" panose="020B0604020202020204" pitchFamily="34" charset="0"/>
              <a:buChar char="•"/>
            </a:pPr>
            <a:r>
              <a:rPr lang="en-GB" dirty="0">
                <a:latin typeface="+mj-lt"/>
                <a:cs typeface="Arial" panose="020B0604020202020204" pitchFamily="34" charset="0"/>
              </a:rPr>
              <a:t>The pass grade range at A level is A-E,  and an achievement</a:t>
            </a:r>
          </a:p>
          <a:p>
            <a:pPr lvl="1">
              <a:buFont typeface="Arial" panose="020B0604020202020204" pitchFamily="34" charset="0"/>
              <a:buChar char="•"/>
            </a:pPr>
            <a:r>
              <a:rPr lang="en-GB" dirty="0">
                <a:latin typeface="+mj-lt"/>
                <a:cs typeface="Arial" panose="020B0604020202020204" pitchFamily="34" charset="0"/>
              </a:rPr>
              <a:t>Cambridge </a:t>
            </a:r>
            <a:r>
              <a:rPr lang="en-GB" dirty="0" err="1">
                <a:latin typeface="+mj-lt"/>
                <a:cs typeface="Arial" panose="020B0604020202020204" pitchFamily="34" charset="0"/>
              </a:rPr>
              <a:t>Technicals</a:t>
            </a:r>
            <a:r>
              <a:rPr lang="en-GB" dirty="0">
                <a:latin typeface="+mj-lt"/>
                <a:cs typeface="Arial" panose="020B0604020202020204" pitchFamily="34" charset="0"/>
              </a:rPr>
              <a:t> are well suited to students who prefer  a balance of exams and course. Distinction*= grade A* at A level (56 UCAS points)</a:t>
            </a:r>
          </a:p>
          <a:p>
            <a:pPr marL="0" indent="0">
              <a:buNone/>
            </a:pPr>
            <a:endParaRPr lang="en-GB" dirty="0">
              <a:latin typeface="+mj-lt"/>
              <a:cs typeface="Arial" panose="020B0604020202020204" pitchFamily="34" charset="0"/>
            </a:endParaRPr>
          </a:p>
          <a:p>
            <a:endParaRPr lang="en-GB" dirty="0"/>
          </a:p>
        </p:txBody>
      </p:sp>
    </p:spTree>
    <p:extLst>
      <p:ext uri="{BB962C8B-B14F-4D97-AF65-F5344CB8AC3E}">
        <p14:creationId xmlns:p14="http://schemas.microsoft.com/office/powerpoint/2010/main" val="1164848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5D70A0-6481-4FFB-9655-2C05461B04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a:xfrm>
            <a:off x="1277388" y="263527"/>
            <a:ext cx="10401993" cy="1450757"/>
          </a:xfrm>
        </p:spPr>
        <p:txBody>
          <a:bodyPr/>
          <a:lstStyle/>
          <a:p>
            <a:r>
              <a:rPr lang="en-GB" dirty="0">
                <a:cs typeface="Arial" panose="020B0604020202020204" pitchFamily="34" charset="0"/>
              </a:rPr>
              <a:t>You also need to be looking 2 years ahead </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idx="1"/>
          </p:nvPr>
        </p:nvSpPr>
        <p:spPr/>
        <p:txBody>
          <a:bodyPr>
            <a:normAutofit lnSpcReduction="10000"/>
          </a:bodyPr>
          <a:lstStyle/>
          <a:p>
            <a:pPr lvl="1">
              <a:buFont typeface="Arial" panose="020B0604020202020204" pitchFamily="34" charset="0"/>
              <a:buChar char="•"/>
            </a:pPr>
            <a:r>
              <a:rPr lang="en-GB" sz="2000" dirty="0">
                <a:latin typeface="+mj-lt"/>
                <a:cs typeface="Arial" panose="020B0604020202020204" pitchFamily="34" charset="0"/>
              </a:rPr>
              <a:t>If you have a good idea of what course you might like to study at University or College then you need to be looking at the entry requirements for these courses. How many A Levels do they require, what combination do they require?</a:t>
            </a:r>
          </a:p>
          <a:p>
            <a:pPr lvl="1">
              <a:buFont typeface="Arial" panose="020B0604020202020204" pitchFamily="34" charset="0"/>
              <a:buChar char="•"/>
            </a:pPr>
            <a:r>
              <a:rPr lang="en-GB" sz="2000" dirty="0">
                <a:latin typeface="+mj-lt"/>
                <a:cs typeface="Arial" panose="020B0604020202020204" pitchFamily="34" charset="0"/>
              </a:rPr>
              <a:t>If you have a good idea of where you might like to study at University  then you need to be looking very carefully at entry requirements for these courses – do they accept all A Levels, or not? </a:t>
            </a:r>
          </a:p>
          <a:p>
            <a:pPr lvl="1">
              <a:buFont typeface="Arial" panose="020B0604020202020204" pitchFamily="34" charset="0"/>
              <a:buChar char="•"/>
            </a:pPr>
            <a:r>
              <a:rPr lang="en-GB" sz="2000" dirty="0">
                <a:latin typeface="+mj-lt"/>
                <a:cs typeface="Arial" panose="020B0604020202020204" pitchFamily="34" charset="0"/>
              </a:rPr>
              <a:t>This is particularly important if you are looking at the Universities with the highest entry requirements – you don’t want to choose your options and aim to go to a particular institution only to find they don’t accept some of your subject choices.</a:t>
            </a:r>
          </a:p>
          <a:p>
            <a:pPr marL="0" indent="0">
              <a:buNone/>
            </a:pPr>
            <a:r>
              <a:rPr lang="en-GB" sz="2400" dirty="0">
                <a:latin typeface="+mj-lt"/>
                <a:cs typeface="Arial" panose="020B0604020202020204" pitchFamily="34" charset="0"/>
              </a:rPr>
              <a:t>You can find information on this from </a:t>
            </a:r>
            <a:r>
              <a:rPr lang="en-GB" sz="2400" dirty="0" err="1">
                <a:latin typeface="+mj-lt"/>
                <a:cs typeface="Arial" panose="020B0604020202020204" pitchFamily="34" charset="0"/>
              </a:rPr>
              <a:t>Unifrog</a:t>
            </a:r>
            <a:r>
              <a:rPr lang="en-GB" sz="2400" dirty="0">
                <a:latin typeface="+mj-lt"/>
                <a:cs typeface="Arial" panose="020B0604020202020204" pitchFamily="34" charset="0"/>
              </a:rPr>
              <a:t>, University websites, as well the staff in the Sixth Form Centre and the Careers Advisor  (Ms Yvonne Owen-Newns)   </a:t>
            </a:r>
            <a:r>
              <a:rPr lang="en-GB" sz="1800" u="sng" dirty="0" err="1">
                <a:solidFill>
                  <a:srgbClr val="2F390A"/>
                </a:solidFill>
                <a:latin typeface="Calibri" panose="020F0502020204030204" pitchFamily="34" charset="0"/>
                <a:cs typeface="Arial" panose="020B0604020202020204" pitchFamily="34" charset="0"/>
                <a:hlinkClick r:id="rId3"/>
              </a:rPr>
              <a:t>Y</a:t>
            </a:r>
            <a:r>
              <a:rPr lang="en-GB" sz="1800" u="sng" dirty="0" err="1">
                <a:solidFill>
                  <a:srgbClr val="2F390A"/>
                </a:solidFill>
                <a:latin typeface="Calibri" panose="020F0502020204030204" pitchFamily="34" charset="0"/>
                <a:cs typeface="Arial" panose="020B0604020202020204" pitchFamily="34" charset="0"/>
              </a:rPr>
              <a:t>vonne</a:t>
            </a:r>
            <a:r>
              <a:rPr lang="en-GB" sz="1800" u="sng" dirty="0" err="1">
                <a:solidFill>
                  <a:srgbClr val="2F390A"/>
                </a:solidFill>
                <a:latin typeface="Calibri" panose="020F0502020204030204" pitchFamily="34" charset="0"/>
                <a:cs typeface="Arial" panose="020B0604020202020204" pitchFamily="34" charset="0"/>
                <a:hlinkClick r:id="rId4"/>
              </a:rPr>
              <a:t>owen-newns</a:t>
            </a:r>
            <a:r>
              <a:rPr lang="en-GB" sz="1800" u="sng" dirty="0" err="1">
                <a:solidFill>
                  <a:srgbClr val="2F390A"/>
                </a:solidFill>
                <a:effectLst/>
                <a:latin typeface="Calibri" panose="020F0502020204030204" pitchFamily="34" charset="0"/>
                <a:ea typeface="Times New Roman" panose="02020603050405020304" pitchFamily="18" charset="0"/>
                <a:hlinkClick r:id="rId4"/>
              </a:rPr>
              <a:t>@careerswales.gov.wales</a:t>
            </a:r>
            <a:endParaRPr lang="en-GB" sz="1800" u="sng" dirty="0">
              <a:solidFill>
                <a:srgbClr val="2F390A"/>
              </a:solidFill>
              <a:effectLst/>
              <a:latin typeface="Calibri" panose="020F0502020204030204" pitchFamily="34" charset="0"/>
              <a:ea typeface="Times New Roman" panose="02020603050405020304" pitchFamily="18" charset="0"/>
            </a:endParaRPr>
          </a:p>
          <a:p>
            <a:pPr marL="0" indent="0">
              <a:buNone/>
            </a:pPr>
            <a:r>
              <a:rPr lang="en-GB" sz="1800" u="sng" dirty="0">
                <a:solidFill>
                  <a:srgbClr val="2F390A"/>
                </a:solidFill>
                <a:effectLst/>
                <a:latin typeface="Calibri" panose="020F0502020204030204" pitchFamily="34" charset="0"/>
                <a:ea typeface="Times New Roman" panose="02020603050405020304" pitchFamily="18" charset="0"/>
              </a:rPr>
              <a:t> </a:t>
            </a:r>
            <a:endParaRPr lang="en-GB" sz="2400" dirty="0">
              <a:latin typeface="+mj-lt"/>
              <a:cs typeface="Arial" panose="020B0604020202020204" pitchFamily="34" charset="0"/>
            </a:endParaRPr>
          </a:p>
        </p:txBody>
      </p:sp>
    </p:spTree>
    <p:extLst>
      <p:ext uri="{BB962C8B-B14F-4D97-AF65-F5344CB8AC3E}">
        <p14:creationId xmlns:p14="http://schemas.microsoft.com/office/powerpoint/2010/main" val="2251926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9242-B7B0-4AC4-AE0A-D6248C321BAA}"/>
              </a:ext>
            </a:extLst>
          </p:cNvPr>
          <p:cNvSpPr>
            <a:spLocks noGrp="1"/>
          </p:cNvSpPr>
          <p:nvPr>
            <p:ph type="title"/>
          </p:nvPr>
        </p:nvSpPr>
        <p:spPr/>
        <p:txBody>
          <a:bodyPr>
            <a:normAutofit/>
          </a:bodyPr>
          <a:lstStyle/>
          <a:p>
            <a:r>
              <a:rPr lang="en-GB" dirty="0"/>
              <a:t>Facilitating subjects – </a:t>
            </a:r>
            <a:r>
              <a:rPr lang="en-GB" sz="3100" dirty="0"/>
              <a:t>these are commonly asked for in a university’s entry requirements</a:t>
            </a:r>
          </a:p>
        </p:txBody>
      </p:sp>
      <p:sp>
        <p:nvSpPr>
          <p:cNvPr id="3" name="Content Placeholder 2">
            <a:extLst>
              <a:ext uri="{FF2B5EF4-FFF2-40B4-BE49-F238E27FC236}">
                <a16:creationId xmlns:a16="http://schemas.microsoft.com/office/drawing/2014/main" id="{15D03399-24EC-44B3-9642-8C8409F16D39}"/>
              </a:ext>
            </a:extLst>
          </p:cNvPr>
          <p:cNvSpPr>
            <a:spLocks noGrp="1"/>
          </p:cNvSpPr>
          <p:nvPr>
            <p:ph idx="1"/>
          </p:nvPr>
        </p:nvSpPr>
        <p:spPr/>
        <p:txBody>
          <a:bodyPr>
            <a:normAutofit fontScale="92500" lnSpcReduction="10000"/>
          </a:bodyPr>
          <a:lstStyle/>
          <a:p>
            <a:r>
              <a:rPr lang="en-GB" sz="2800" dirty="0"/>
              <a:t>Physics</a:t>
            </a:r>
          </a:p>
          <a:p>
            <a:r>
              <a:rPr lang="en-GB" sz="2800" dirty="0"/>
              <a:t>Biology</a:t>
            </a:r>
          </a:p>
          <a:p>
            <a:r>
              <a:rPr lang="en-GB" sz="2800" dirty="0"/>
              <a:t>Chemistry</a:t>
            </a:r>
          </a:p>
          <a:p>
            <a:r>
              <a:rPr lang="en-GB" sz="2800" dirty="0"/>
              <a:t>English Literature</a:t>
            </a:r>
          </a:p>
          <a:p>
            <a:r>
              <a:rPr lang="en-GB" sz="2800" dirty="0"/>
              <a:t>Geography</a:t>
            </a:r>
          </a:p>
          <a:p>
            <a:r>
              <a:rPr lang="en-GB" sz="2800" dirty="0"/>
              <a:t>History</a:t>
            </a:r>
          </a:p>
          <a:p>
            <a:r>
              <a:rPr lang="en-GB" sz="2800" dirty="0"/>
              <a:t>Maths</a:t>
            </a:r>
          </a:p>
          <a:p>
            <a:r>
              <a:rPr lang="en-GB" sz="2800" dirty="0"/>
              <a:t>Modern Foreign Language</a:t>
            </a:r>
          </a:p>
        </p:txBody>
      </p:sp>
    </p:spTree>
    <p:extLst>
      <p:ext uri="{BB962C8B-B14F-4D97-AF65-F5344CB8AC3E}">
        <p14:creationId xmlns:p14="http://schemas.microsoft.com/office/powerpoint/2010/main" val="2439354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8035-CA88-4026-A31E-F3E866721F7E}"/>
              </a:ext>
            </a:extLst>
          </p:cNvPr>
          <p:cNvSpPr>
            <a:spLocks noGrp="1"/>
          </p:cNvSpPr>
          <p:nvPr>
            <p:ph type="title"/>
          </p:nvPr>
        </p:nvSpPr>
        <p:spPr/>
        <p:txBody>
          <a:bodyPr/>
          <a:lstStyle/>
          <a:p>
            <a:r>
              <a:rPr lang="en-GB" dirty="0"/>
              <a:t>Subject combinations </a:t>
            </a:r>
          </a:p>
        </p:txBody>
      </p:sp>
      <p:sp>
        <p:nvSpPr>
          <p:cNvPr id="3" name="Content Placeholder 2">
            <a:extLst>
              <a:ext uri="{FF2B5EF4-FFF2-40B4-BE49-F238E27FC236}">
                <a16:creationId xmlns:a16="http://schemas.microsoft.com/office/drawing/2014/main" id="{0489EF47-D41A-4183-A157-2D6A7CA4E53F}"/>
              </a:ext>
            </a:extLst>
          </p:cNvPr>
          <p:cNvSpPr>
            <a:spLocks noGrp="1"/>
          </p:cNvSpPr>
          <p:nvPr>
            <p:ph idx="1"/>
          </p:nvPr>
        </p:nvSpPr>
        <p:spPr>
          <a:xfrm>
            <a:off x="1016000" y="1845733"/>
            <a:ext cx="10139680" cy="4334933"/>
          </a:xfrm>
        </p:spPr>
        <p:txBody>
          <a:bodyPr>
            <a:normAutofit fontScale="92500" lnSpcReduction="20000"/>
          </a:bodyPr>
          <a:lstStyle/>
          <a:p>
            <a:r>
              <a:rPr lang="en-GB" sz="2600" dirty="0"/>
              <a:t>Certain subjects complement each other</a:t>
            </a:r>
          </a:p>
          <a:p>
            <a:r>
              <a:rPr lang="en-GB" sz="2600" dirty="0"/>
              <a:t>Sciences – Biology, Chemistry, Maths or Physics</a:t>
            </a:r>
          </a:p>
          <a:p>
            <a:r>
              <a:rPr lang="en-GB" sz="2600" dirty="0"/>
              <a:t>Social sciences – Psychology, Sociology, Geography/English/History</a:t>
            </a:r>
          </a:p>
          <a:p>
            <a:r>
              <a:rPr lang="en-GB" sz="2600" dirty="0"/>
              <a:t>Languages – Spanish, French, English</a:t>
            </a:r>
          </a:p>
          <a:p>
            <a:r>
              <a:rPr lang="en-GB" sz="2600" dirty="0"/>
              <a:t>Creative – Music, Drama, Media</a:t>
            </a:r>
          </a:p>
          <a:p>
            <a:endParaRPr lang="en-GB" dirty="0"/>
          </a:p>
          <a:p>
            <a:r>
              <a:rPr lang="en-GB" dirty="0"/>
              <a:t>But this does depend on what you would like to study in university. Use these sites to help your search</a:t>
            </a:r>
          </a:p>
          <a:p>
            <a:r>
              <a:rPr lang="en-GB" dirty="0">
                <a:hlinkClick r:id="rId2"/>
              </a:rPr>
              <a:t>https://www.theuniguide.co.uk/a-level-explorer</a:t>
            </a:r>
            <a:endParaRPr lang="en-GB" dirty="0"/>
          </a:p>
          <a:p>
            <a:r>
              <a:rPr lang="en-GB" dirty="0">
                <a:hlinkClick r:id="rId3"/>
              </a:rPr>
              <a:t>https://www.informedchoices.ac.uk/</a:t>
            </a:r>
            <a:endParaRPr lang="en-GB" dirty="0"/>
          </a:p>
          <a:p>
            <a:r>
              <a:rPr lang="en-GB" dirty="0" err="1"/>
              <a:t>Unifrog</a:t>
            </a:r>
            <a:endParaRPr lang="en-GB" dirty="0"/>
          </a:p>
          <a:p>
            <a:endParaRPr lang="en-GB" dirty="0"/>
          </a:p>
        </p:txBody>
      </p:sp>
    </p:spTree>
    <p:extLst>
      <p:ext uri="{BB962C8B-B14F-4D97-AF65-F5344CB8AC3E}">
        <p14:creationId xmlns:p14="http://schemas.microsoft.com/office/powerpoint/2010/main" val="2673015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2370-5F3F-4EB1-9EBF-331EC37F8674}"/>
              </a:ext>
            </a:extLst>
          </p:cNvPr>
          <p:cNvSpPr>
            <a:spLocks noGrp="1"/>
          </p:cNvSpPr>
          <p:nvPr>
            <p:ph type="title"/>
          </p:nvPr>
        </p:nvSpPr>
        <p:spPr/>
        <p:txBody>
          <a:bodyPr>
            <a:normAutofit/>
          </a:bodyPr>
          <a:lstStyle/>
          <a:p>
            <a:r>
              <a:rPr lang="en-GB" dirty="0"/>
              <a:t>Careers and certain subjects at university have specific subject requirements</a:t>
            </a:r>
          </a:p>
        </p:txBody>
      </p:sp>
      <p:sp>
        <p:nvSpPr>
          <p:cNvPr id="3" name="Content Placeholder 2">
            <a:extLst>
              <a:ext uri="{FF2B5EF4-FFF2-40B4-BE49-F238E27FC236}">
                <a16:creationId xmlns:a16="http://schemas.microsoft.com/office/drawing/2014/main" id="{6616AB4C-6891-4FEF-8759-22375F5F3299}"/>
              </a:ext>
            </a:extLst>
          </p:cNvPr>
          <p:cNvSpPr>
            <a:spLocks noGrp="1"/>
          </p:cNvSpPr>
          <p:nvPr>
            <p:ph idx="1"/>
          </p:nvPr>
        </p:nvSpPr>
        <p:spPr/>
        <p:txBody>
          <a:bodyPr>
            <a:normAutofit lnSpcReduction="10000"/>
          </a:bodyPr>
          <a:lstStyle/>
          <a:p>
            <a:r>
              <a:rPr lang="en-GB" dirty="0"/>
              <a:t>Medicine, Veterinary, Dentistry – Chemistry, Biology</a:t>
            </a:r>
          </a:p>
          <a:p>
            <a:r>
              <a:rPr lang="en-GB" dirty="0"/>
              <a:t>Architecture – Product Design/Art, Maths/Physics</a:t>
            </a:r>
          </a:p>
          <a:p>
            <a:r>
              <a:rPr lang="en-GB" dirty="0"/>
              <a:t>Law – History/English</a:t>
            </a:r>
          </a:p>
          <a:p>
            <a:r>
              <a:rPr lang="en-GB" dirty="0"/>
              <a:t>Natural Sciences - Maths</a:t>
            </a:r>
          </a:p>
          <a:p>
            <a:r>
              <a:rPr lang="en-GB" dirty="0"/>
              <a:t>Design – Product Design/Art</a:t>
            </a:r>
          </a:p>
          <a:p>
            <a:r>
              <a:rPr lang="en-GB" dirty="0"/>
              <a:t>Engineering – Maths, Physics, Further Maths</a:t>
            </a:r>
          </a:p>
          <a:p>
            <a:r>
              <a:rPr lang="en-GB" dirty="0"/>
              <a:t>Economics – Maths</a:t>
            </a:r>
          </a:p>
          <a:p>
            <a:r>
              <a:rPr lang="en-GB" dirty="0"/>
              <a:t>Journalism – English</a:t>
            </a:r>
          </a:p>
          <a:p>
            <a:r>
              <a:rPr lang="en-GB" dirty="0"/>
              <a:t>Health care/Nursing/Physiotherapy – science or science based subject (Geography, Psychology, PE) </a:t>
            </a:r>
          </a:p>
        </p:txBody>
      </p:sp>
    </p:spTree>
    <p:extLst>
      <p:ext uri="{BB962C8B-B14F-4D97-AF65-F5344CB8AC3E}">
        <p14:creationId xmlns:p14="http://schemas.microsoft.com/office/powerpoint/2010/main" val="3858541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A35B-C577-4933-94E7-86EEA3580555}"/>
              </a:ext>
            </a:extLst>
          </p:cNvPr>
          <p:cNvSpPr>
            <a:spLocks noGrp="1"/>
          </p:cNvSpPr>
          <p:nvPr>
            <p:ph type="title"/>
          </p:nvPr>
        </p:nvSpPr>
        <p:spPr/>
        <p:txBody>
          <a:bodyPr>
            <a:normAutofit fontScale="90000"/>
          </a:bodyPr>
          <a:lstStyle/>
          <a:p>
            <a:r>
              <a:rPr lang="en-GB" dirty="0"/>
              <a:t>Apprenticeships – level 4 (equivalent to a foundation degree or the first year of a degree)level 5 (equivalent to a full degree)</a:t>
            </a:r>
          </a:p>
        </p:txBody>
      </p:sp>
      <p:sp>
        <p:nvSpPr>
          <p:cNvPr id="3" name="Content Placeholder 2">
            <a:extLst>
              <a:ext uri="{FF2B5EF4-FFF2-40B4-BE49-F238E27FC236}">
                <a16:creationId xmlns:a16="http://schemas.microsoft.com/office/drawing/2014/main" id="{1A868F91-C8CB-4849-99D4-F296CC6A84E1}"/>
              </a:ext>
            </a:extLst>
          </p:cNvPr>
          <p:cNvSpPr>
            <a:spLocks noGrp="1"/>
          </p:cNvSpPr>
          <p:nvPr>
            <p:ph idx="1"/>
          </p:nvPr>
        </p:nvSpPr>
        <p:spPr/>
        <p:txBody>
          <a:bodyPr>
            <a:normAutofit fontScale="92500" lnSpcReduction="10000"/>
          </a:bodyPr>
          <a:lstStyle/>
          <a:p>
            <a:r>
              <a:rPr lang="en-GB" dirty="0">
                <a:hlinkClick r:id="rId2"/>
              </a:rPr>
              <a:t>https://www.ucas.com/apprenticeships-uk</a:t>
            </a:r>
            <a:endParaRPr lang="en-GB" dirty="0"/>
          </a:p>
          <a:p>
            <a:r>
              <a:rPr lang="en-GB" dirty="0">
                <a:hlinkClick r:id="rId3"/>
              </a:rPr>
              <a:t>https://gov.wales/welsh-government-apprentices</a:t>
            </a:r>
            <a:endParaRPr lang="en-GB" dirty="0"/>
          </a:p>
          <a:p>
            <a:r>
              <a:rPr lang="en-GB" dirty="0" err="1"/>
              <a:t>Unifrog</a:t>
            </a:r>
            <a:r>
              <a:rPr lang="en-GB" dirty="0"/>
              <a:t> </a:t>
            </a:r>
          </a:p>
          <a:p>
            <a:endParaRPr lang="en-GB" dirty="0"/>
          </a:p>
          <a:p>
            <a:r>
              <a:rPr lang="en-GB" sz="2800" dirty="0"/>
              <a:t>Students in Penglais have been successful in following level 4 and 5 apprenticeship with</a:t>
            </a:r>
          </a:p>
          <a:p>
            <a:pPr lvl="1"/>
            <a:r>
              <a:rPr lang="en-GB" sz="2600" dirty="0"/>
              <a:t>Dyson</a:t>
            </a:r>
          </a:p>
          <a:p>
            <a:pPr lvl="1"/>
            <a:r>
              <a:rPr lang="en-GB" sz="2600" dirty="0" err="1"/>
              <a:t>Landrover</a:t>
            </a:r>
            <a:endParaRPr lang="en-GB" sz="2600" dirty="0"/>
          </a:p>
          <a:p>
            <a:pPr lvl="1"/>
            <a:r>
              <a:rPr lang="en-GB" sz="2600" dirty="0"/>
              <a:t>Welsh Government</a:t>
            </a:r>
          </a:p>
          <a:p>
            <a:pPr lvl="1"/>
            <a:r>
              <a:rPr lang="en-GB" sz="2600" dirty="0"/>
              <a:t>Accountancy</a:t>
            </a:r>
          </a:p>
          <a:p>
            <a:endParaRPr lang="en-GB" dirty="0"/>
          </a:p>
          <a:p>
            <a:endParaRPr lang="en-GB" dirty="0"/>
          </a:p>
        </p:txBody>
      </p:sp>
    </p:spTree>
    <p:extLst>
      <p:ext uri="{BB962C8B-B14F-4D97-AF65-F5344CB8AC3E}">
        <p14:creationId xmlns:p14="http://schemas.microsoft.com/office/powerpoint/2010/main" val="1665519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D5C4-C3EA-40D1-9C39-00F9A2D2593B}"/>
              </a:ext>
            </a:extLst>
          </p:cNvPr>
          <p:cNvSpPr>
            <a:spLocks noGrp="1"/>
          </p:cNvSpPr>
          <p:nvPr>
            <p:ph type="title"/>
          </p:nvPr>
        </p:nvSpPr>
        <p:spPr/>
        <p:txBody>
          <a:bodyPr/>
          <a:lstStyle/>
          <a:p>
            <a:r>
              <a:rPr lang="en-GB" dirty="0"/>
              <a:t>Jobs</a:t>
            </a:r>
            <a:br>
              <a:rPr lang="en-GB" dirty="0"/>
            </a:br>
            <a:endParaRPr lang="en-GB" dirty="0"/>
          </a:p>
        </p:txBody>
      </p:sp>
      <p:sp>
        <p:nvSpPr>
          <p:cNvPr id="3" name="Content Placeholder 2">
            <a:extLst>
              <a:ext uri="{FF2B5EF4-FFF2-40B4-BE49-F238E27FC236}">
                <a16:creationId xmlns:a16="http://schemas.microsoft.com/office/drawing/2014/main" id="{3E19BE25-A090-4ED4-A474-A52B7FAFA150}"/>
              </a:ext>
            </a:extLst>
          </p:cNvPr>
          <p:cNvSpPr>
            <a:spLocks noGrp="1"/>
          </p:cNvSpPr>
          <p:nvPr>
            <p:ph idx="1"/>
          </p:nvPr>
        </p:nvSpPr>
        <p:spPr/>
        <p:txBody>
          <a:bodyPr>
            <a:normAutofit/>
          </a:bodyPr>
          <a:lstStyle/>
          <a:p>
            <a:r>
              <a:rPr lang="en-GB" sz="2800" dirty="0"/>
              <a:t>Preparing you for full or part time work.</a:t>
            </a:r>
          </a:p>
          <a:p>
            <a:r>
              <a:rPr lang="en-GB" sz="2800" dirty="0"/>
              <a:t>Developing your CV and support with letters of application.</a:t>
            </a:r>
          </a:p>
          <a:p>
            <a:r>
              <a:rPr lang="en-GB" sz="2800" dirty="0"/>
              <a:t>Writing your reference. </a:t>
            </a:r>
          </a:p>
        </p:txBody>
      </p:sp>
    </p:spTree>
    <p:extLst>
      <p:ext uri="{BB962C8B-B14F-4D97-AF65-F5344CB8AC3E}">
        <p14:creationId xmlns:p14="http://schemas.microsoft.com/office/powerpoint/2010/main" val="2744895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0F544A-17EA-4F87-9F4C-B1CD1BFB54D9}"/>
              </a:ext>
            </a:extLst>
          </p:cNvPr>
          <p:cNvSpPr txBox="1"/>
          <p:nvPr/>
        </p:nvSpPr>
        <p:spPr>
          <a:xfrm>
            <a:off x="1137683" y="2349796"/>
            <a:ext cx="9409813" cy="2677656"/>
          </a:xfrm>
          <a:prstGeom prst="rect">
            <a:avLst/>
          </a:prstGeom>
          <a:noFill/>
        </p:spPr>
        <p:txBody>
          <a:bodyPr wrap="square" rtlCol="0">
            <a:spAutoFit/>
          </a:bodyPr>
          <a:lstStyle/>
          <a:p>
            <a:pPr algn="ctr"/>
            <a:r>
              <a:rPr lang="en-GB" sz="8000" dirty="0"/>
              <a:t>Questions</a:t>
            </a:r>
          </a:p>
          <a:p>
            <a:pPr algn="ctr"/>
            <a:r>
              <a:rPr lang="en-GB" sz="4400" dirty="0"/>
              <a:t>Please add questions in </a:t>
            </a:r>
            <a:r>
              <a:rPr lang="en-GB" sz="4400"/>
              <a:t>the </a:t>
            </a:r>
          </a:p>
          <a:p>
            <a:pPr algn="ctr"/>
            <a:r>
              <a:rPr lang="en-GB" sz="4400"/>
              <a:t>Q </a:t>
            </a:r>
            <a:r>
              <a:rPr lang="en-GB" sz="4400" dirty="0"/>
              <a:t>&amp; A facility.</a:t>
            </a:r>
          </a:p>
        </p:txBody>
      </p:sp>
    </p:spTree>
    <p:extLst>
      <p:ext uri="{BB962C8B-B14F-4D97-AF65-F5344CB8AC3E}">
        <p14:creationId xmlns:p14="http://schemas.microsoft.com/office/powerpoint/2010/main" val="373804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2291F6-BF44-4706-829B-8303D82F6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DDB107B5-7855-43E8-AA84-263CF36C6703}"/>
              </a:ext>
            </a:extLst>
          </p:cNvPr>
          <p:cNvSpPr>
            <a:spLocks noGrp="1"/>
          </p:cNvSpPr>
          <p:nvPr>
            <p:ph type="title"/>
          </p:nvPr>
        </p:nvSpPr>
        <p:spPr>
          <a:xfrm>
            <a:off x="1208120" y="286603"/>
            <a:ext cx="10058400" cy="1450757"/>
          </a:xfrm>
        </p:spPr>
        <p:txBody>
          <a:bodyPr/>
          <a:lstStyle/>
          <a:p>
            <a:r>
              <a:rPr lang="en-GB" dirty="0"/>
              <a:t>Options Key Dates</a:t>
            </a:r>
          </a:p>
        </p:txBody>
      </p:sp>
      <p:sp>
        <p:nvSpPr>
          <p:cNvPr id="3" name="Content Placeholder 2">
            <a:extLst>
              <a:ext uri="{FF2B5EF4-FFF2-40B4-BE49-F238E27FC236}">
                <a16:creationId xmlns:a16="http://schemas.microsoft.com/office/drawing/2014/main" id="{C232D72D-74B3-42E7-B11F-4C6B0C17D08F}"/>
              </a:ext>
            </a:extLst>
          </p:cNvPr>
          <p:cNvSpPr>
            <a:spLocks noGrp="1"/>
          </p:cNvSpPr>
          <p:nvPr>
            <p:ph idx="1"/>
          </p:nvPr>
        </p:nvSpPr>
        <p:spPr/>
        <p:txBody>
          <a:bodyPr>
            <a:normAutofit/>
          </a:bodyPr>
          <a:lstStyle/>
          <a:p>
            <a:pPr marL="0" indent="0">
              <a:buNone/>
            </a:pPr>
            <a:endParaRPr lang="en-GB" sz="2800" dirty="0">
              <a:latin typeface="+mj-lt"/>
              <a:cs typeface="Arial" panose="020B0604020202020204" pitchFamily="34" charset="0"/>
            </a:endParaRPr>
          </a:p>
          <a:p>
            <a:pPr marL="0" indent="0">
              <a:buNone/>
            </a:pPr>
            <a:r>
              <a:rPr lang="en-GB" sz="3600" b="1" dirty="0">
                <a:latin typeface="+mj-lt"/>
                <a:cs typeface="Arial" panose="020B0604020202020204" pitchFamily="34" charset="0"/>
              </a:rPr>
              <a:t>3</a:t>
            </a:r>
            <a:r>
              <a:rPr lang="en-GB" sz="3600" b="1" baseline="30000" dirty="0">
                <a:latin typeface="+mj-lt"/>
                <a:cs typeface="Arial" panose="020B0604020202020204" pitchFamily="34" charset="0"/>
              </a:rPr>
              <a:t>rd</a:t>
            </a:r>
            <a:r>
              <a:rPr lang="en-GB" sz="3600" b="1" dirty="0">
                <a:latin typeface="+mj-lt"/>
                <a:cs typeface="Arial" panose="020B0604020202020204" pitchFamily="34" charset="0"/>
              </a:rPr>
              <a:t> February :		Penglais Parents’ Evening</a:t>
            </a:r>
          </a:p>
          <a:p>
            <a:pPr marL="0" indent="0">
              <a:buNone/>
            </a:pPr>
            <a:endParaRPr lang="en-GB" sz="3600" b="1" dirty="0">
              <a:latin typeface="+mj-lt"/>
              <a:cs typeface="Arial" panose="020B0604020202020204" pitchFamily="34" charset="0"/>
            </a:endParaRPr>
          </a:p>
          <a:p>
            <a:pPr marL="0" indent="0">
              <a:buNone/>
            </a:pPr>
            <a:r>
              <a:rPr lang="en-GB" sz="3600" b="1" dirty="0">
                <a:latin typeface="+mj-lt"/>
                <a:cs typeface="Arial" panose="020B0604020202020204" pitchFamily="34" charset="0"/>
              </a:rPr>
              <a:t>14</a:t>
            </a:r>
            <a:r>
              <a:rPr lang="en-GB" sz="3600" b="1" baseline="30000" dirty="0">
                <a:latin typeface="+mj-lt"/>
                <a:cs typeface="Arial" panose="020B0604020202020204" pitchFamily="34" charset="0"/>
              </a:rPr>
              <a:t>th</a:t>
            </a:r>
            <a:r>
              <a:rPr lang="en-GB" sz="3600" b="1" dirty="0">
                <a:latin typeface="+mj-lt"/>
                <a:cs typeface="Arial" panose="020B0604020202020204" pitchFamily="34" charset="0"/>
              </a:rPr>
              <a:t> February:		Return of options sheet</a:t>
            </a:r>
          </a:p>
          <a:p>
            <a:endParaRPr lang="en-GB" dirty="0"/>
          </a:p>
        </p:txBody>
      </p:sp>
    </p:spTree>
    <p:extLst>
      <p:ext uri="{BB962C8B-B14F-4D97-AF65-F5344CB8AC3E}">
        <p14:creationId xmlns:p14="http://schemas.microsoft.com/office/powerpoint/2010/main" val="225820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2539-ECAA-4A46-8566-5FAD33522116}"/>
              </a:ext>
            </a:extLst>
          </p:cNvPr>
          <p:cNvSpPr>
            <a:spLocks noGrp="1"/>
          </p:cNvSpPr>
          <p:nvPr>
            <p:ph type="title"/>
          </p:nvPr>
        </p:nvSpPr>
        <p:spPr/>
        <p:txBody>
          <a:bodyPr/>
          <a:lstStyle/>
          <a:p>
            <a:r>
              <a:rPr lang="en-GB" dirty="0"/>
              <a:t>How do I return the option selection?</a:t>
            </a:r>
          </a:p>
        </p:txBody>
      </p:sp>
      <p:sp>
        <p:nvSpPr>
          <p:cNvPr id="3" name="Content Placeholder 2">
            <a:extLst>
              <a:ext uri="{FF2B5EF4-FFF2-40B4-BE49-F238E27FC236}">
                <a16:creationId xmlns:a16="http://schemas.microsoft.com/office/drawing/2014/main" id="{65715E0B-49C7-413D-95B3-3CB0F8E92FE0}"/>
              </a:ext>
            </a:extLst>
          </p:cNvPr>
          <p:cNvSpPr>
            <a:spLocks noGrp="1"/>
          </p:cNvSpPr>
          <p:nvPr>
            <p:ph idx="1"/>
          </p:nvPr>
        </p:nvSpPr>
        <p:spPr/>
        <p:txBody>
          <a:bodyPr/>
          <a:lstStyle/>
          <a:p>
            <a:r>
              <a:rPr lang="en-GB" dirty="0"/>
              <a:t>Once you have made your decisions please highlight your chosen subjects return the sheet to your form tutor. If you are joining from another school please send to </a:t>
            </a:r>
            <a:r>
              <a:rPr lang="en-GB" b="1" dirty="0"/>
              <a:t>snt@penglais.org.uk</a:t>
            </a:r>
          </a:p>
          <a:p>
            <a:r>
              <a:rPr lang="en-GB" dirty="0"/>
              <a:t>We need to have your return by the date specified to allow us to plan accordingly.</a:t>
            </a:r>
          </a:p>
          <a:p>
            <a:r>
              <a:rPr lang="en-GB" dirty="0"/>
              <a:t>You may need to think about a reserve option or combination of options as we cannot guarantee all courses will run. This could be because of numbers of students opting for a subject or could be because of funding constraints.</a:t>
            </a:r>
          </a:p>
          <a:p>
            <a:r>
              <a:rPr lang="en-GB" dirty="0"/>
              <a:t>If you have a clash you need to explain in the email why you would like to study this combination of subjects and we will look at the clash. We have in some situations moved subjects but this will depend on the number of students involved and staffing requirements.</a:t>
            </a:r>
          </a:p>
          <a:p>
            <a:r>
              <a:rPr lang="en-GB" dirty="0"/>
              <a:t>If you are unsure of anything please do not hesitate to contact me on </a:t>
            </a:r>
            <a:r>
              <a:rPr lang="en-GB" b="1" dirty="0"/>
              <a:t>hgg@penglais.org.uk</a:t>
            </a:r>
          </a:p>
          <a:p>
            <a:endParaRPr lang="en-GB" dirty="0"/>
          </a:p>
        </p:txBody>
      </p:sp>
    </p:spTree>
    <p:extLst>
      <p:ext uri="{BB962C8B-B14F-4D97-AF65-F5344CB8AC3E}">
        <p14:creationId xmlns:p14="http://schemas.microsoft.com/office/powerpoint/2010/main" val="351839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121E94-1670-42D5-8E71-7790ED435645}"/>
              </a:ext>
            </a:extLst>
          </p:cNvPr>
          <p:cNvSpPr txBox="1"/>
          <p:nvPr/>
        </p:nvSpPr>
        <p:spPr>
          <a:xfrm>
            <a:off x="534186" y="5672361"/>
            <a:ext cx="11123628" cy="461665"/>
          </a:xfrm>
          <a:prstGeom prst="rect">
            <a:avLst/>
          </a:prstGeom>
          <a:noFill/>
        </p:spPr>
        <p:txBody>
          <a:bodyPr wrap="square" rtlCol="0">
            <a:spAutoFit/>
          </a:bodyPr>
          <a:lstStyle/>
          <a:p>
            <a:pPr algn="ctr"/>
            <a:r>
              <a:rPr lang="en-GB" sz="2400" b="1" dirty="0"/>
              <a:t>The majority of students will choose and study 3 subjects plus the WBQ</a:t>
            </a:r>
          </a:p>
        </p:txBody>
      </p:sp>
      <p:graphicFrame>
        <p:nvGraphicFramePr>
          <p:cNvPr id="6" name="Content Placeholder 5">
            <a:extLst>
              <a:ext uri="{FF2B5EF4-FFF2-40B4-BE49-F238E27FC236}">
                <a16:creationId xmlns:a16="http://schemas.microsoft.com/office/drawing/2014/main" id="{CD549779-55EA-431E-AD2B-6AC86FD1A0C0}"/>
              </a:ext>
            </a:extLst>
          </p:cNvPr>
          <p:cNvGraphicFramePr>
            <a:graphicFrameLocks noGrp="1"/>
          </p:cNvGraphicFramePr>
          <p:nvPr>
            <p:ph idx="1"/>
            <p:extLst>
              <p:ext uri="{D42A27DB-BD31-4B8C-83A1-F6EECF244321}">
                <p14:modId xmlns:p14="http://schemas.microsoft.com/office/powerpoint/2010/main" val="3840974892"/>
              </p:ext>
            </p:extLst>
          </p:nvPr>
        </p:nvGraphicFramePr>
        <p:xfrm>
          <a:off x="1063256" y="457200"/>
          <a:ext cx="10090298" cy="5277184"/>
        </p:xfrm>
        <a:graphic>
          <a:graphicData uri="http://schemas.openxmlformats.org/drawingml/2006/table">
            <a:tbl>
              <a:tblPr firstRow="1" firstCol="1" bandRow="1">
                <a:tableStyleId>{5C22544A-7EE6-4342-B048-85BDC9FD1C3A}</a:tableStyleId>
              </a:tblPr>
              <a:tblGrid>
                <a:gridCol w="1714545">
                  <a:extLst>
                    <a:ext uri="{9D8B030D-6E8A-4147-A177-3AD203B41FA5}">
                      <a16:colId xmlns:a16="http://schemas.microsoft.com/office/drawing/2014/main" val="3120270297"/>
                    </a:ext>
                  </a:extLst>
                </a:gridCol>
                <a:gridCol w="1773861">
                  <a:extLst>
                    <a:ext uri="{9D8B030D-6E8A-4147-A177-3AD203B41FA5}">
                      <a16:colId xmlns:a16="http://schemas.microsoft.com/office/drawing/2014/main" val="353070844"/>
                    </a:ext>
                  </a:extLst>
                </a:gridCol>
                <a:gridCol w="1766026">
                  <a:extLst>
                    <a:ext uri="{9D8B030D-6E8A-4147-A177-3AD203B41FA5}">
                      <a16:colId xmlns:a16="http://schemas.microsoft.com/office/drawing/2014/main" val="4223146707"/>
                    </a:ext>
                  </a:extLst>
                </a:gridCol>
                <a:gridCol w="1766026">
                  <a:extLst>
                    <a:ext uri="{9D8B030D-6E8A-4147-A177-3AD203B41FA5}">
                      <a16:colId xmlns:a16="http://schemas.microsoft.com/office/drawing/2014/main" val="1647899646"/>
                    </a:ext>
                  </a:extLst>
                </a:gridCol>
                <a:gridCol w="1674255">
                  <a:extLst>
                    <a:ext uri="{9D8B030D-6E8A-4147-A177-3AD203B41FA5}">
                      <a16:colId xmlns:a16="http://schemas.microsoft.com/office/drawing/2014/main" val="4194360926"/>
                    </a:ext>
                  </a:extLst>
                </a:gridCol>
                <a:gridCol w="1395585">
                  <a:extLst>
                    <a:ext uri="{9D8B030D-6E8A-4147-A177-3AD203B41FA5}">
                      <a16:colId xmlns:a16="http://schemas.microsoft.com/office/drawing/2014/main" val="2737055049"/>
                    </a:ext>
                  </a:extLst>
                </a:gridCol>
              </a:tblGrid>
              <a:tr h="399622">
                <a:tc>
                  <a:txBody>
                    <a:bodyPr/>
                    <a:lstStyle/>
                    <a:p>
                      <a:pPr algn="l">
                        <a:lnSpc>
                          <a:spcPct val="107000"/>
                        </a:lnSpc>
                        <a:spcAft>
                          <a:spcPts val="0"/>
                        </a:spcAft>
                      </a:pPr>
                      <a:r>
                        <a:rPr lang="en-GB" sz="2000" dirty="0">
                          <a:effectLst/>
                        </a:rPr>
                        <a:t>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000" dirty="0">
                          <a:effectLst/>
                        </a:rPr>
                        <a:t>V</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000" dirty="0">
                          <a:effectLst/>
                        </a:rPr>
                        <a:t>W</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000" dirty="0">
                          <a:effectLst/>
                        </a:rPr>
                        <a:t>X</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000" dirty="0">
                          <a:effectLst/>
                        </a:rPr>
                        <a: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2000" dirty="0">
                          <a:effectLst/>
                        </a:rPr>
                        <a:t>Z</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3062942"/>
                  </a:ext>
                </a:extLst>
              </a:tr>
              <a:tr h="4544517">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Chemistry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Music</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Health and Social Care</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Mandarin</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PE</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WBQ</a:t>
                      </a:r>
                    </a:p>
                    <a:p>
                      <a:pPr algn="ctr">
                        <a:lnSpc>
                          <a:spcPct val="107000"/>
                        </a:lnSpc>
                        <a:spcAft>
                          <a:spcPts val="0"/>
                        </a:spcAft>
                      </a:pPr>
                      <a:r>
                        <a:rPr lang="en-GB" sz="2000" b="1" dirty="0">
                          <a:solidFill>
                            <a:schemeClr val="tx1"/>
                          </a:solidFill>
                          <a:effectLst/>
                        </a:rPr>
                        <a:t> </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Biology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History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Media Studies</a:t>
                      </a:r>
                    </a:p>
                    <a:p>
                      <a:pPr algn="ctr">
                        <a:lnSpc>
                          <a:spcPct val="107000"/>
                        </a:lnSpc>
                        <a:spcAft>
                          <a:spcPts val="0"/>
                        </a:spcAft>
                      </a:pPr>
                      <a:r>
                        <a:rPr lang="en-GB" sz="2000" b="1" dirty="0">
                          <a:solidFill>
                            <a:schemeClr val="tx1"/>
                          </a:solidFill>
                          <a:effectLst/>
                        </a:rPr>
                        <a:t>French</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Product Design</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Psychology</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WBQ</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Physics</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Geography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English Literature</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Welsh Second Language</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Business </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WBQ</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Maths</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Drama</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Spanish</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Tourism</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Geography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Biology</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WBQ</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Art</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Further Maths</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Sociology</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IT BTEC L3</a:t>
                      </a:r>
                    </a:p>
                    <a:p>
                      <a:pPr algn="ctr">
                        <a:lnSpc>
                          <a:spcPct val="107000"/>
                        </a:lnSpc>
                        <a:spcAft>
                          <a:spcPts val="0"/>
                        </a:spcAft>
                      </a:pPr>
                      <a:endParaRPr lang="en-GB" sz="2000" b="1" dirty="0">
                        <a:solidFill>
                          <a:schemeClr val="tx1"/>
                        </a:solidFill>
                        <a:effectLst/>
                      </a:endParaRPr>
                    </a:p>
                    <a:p>
                      <a:pPr algn="ctr">
                        <a:lnSpc>
                          <a:spcPct val="107000"/>
                        </a:lnSpc>
                        <a:spcAft>
                          <a:spcPts val="0"/>
                        </a:spcAft>
                      </a:pPr>
                      <a:r>
                        <a:rPr lang="en-GB" sz="2000" b="1" dirty="0">
                          <a:solidFill>
                            <a:schemeClr val="tx1"/>
                          </a:solidFill>
                          <a:effectLst/>
                        </a:rPr>
                        <a:t>History</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a:solidFill>
                            <a:schemeClr val="tx1"/>
                          </a:solidFill>
                          <a:effectLst/>
                        </a:rPr>
                        <a:t>WBQ</a:t>
                      </a:r>
                    </a:p>
                    <a:p>
                      <a:pPr algn="ctr">
                        <a:lnSpc>
                          <a:spcPct val="107000"/>
                        </a:lnSpc>
                        <a:spcAft>
                          <a:spcPts val="0"/>
                        </a:spcAft>
                      </a:pPr>
                      <a:r>
                        <a:rPr lang="en-GB" sz="2000" b="1" dirty="0">
                          <a:solidFill>
                            <a:schemeClr val="tx1"/>
                          </a:solidFill>
                          <a:effectLst/>
                        </a:rPr>
                        <a:t> </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lnSpc>
                          <a:spcPct val="107000"/>
                        </a:lnSpc>
                        <a:spcAft>
                          <a:spcPts val="0"/>
                        </a:spcAft>
                      </a:pPr>
                      <a:r>
                        <a:rPr lang="en-GB" sz="2000" b="1" dirty="0">
                          <a:solidFill>
                            <a:schemeClr val="tx1"/>
                          </a:solidFill>
                          <a:effectLst/>
                        </a:rPr>
                        <a:t> </a:t>
                      </a:r>
                    </a:p>
                    <a:p>
                      <a:pPr algn="ctr">
                        <a:lnSpc>
                          <a:spcPct val="107000"/>
                        </a:lnSpc>
                        <a:spcAft>
                          <a:spcPts val="0"/>
                        </a:spcAft>
                      </a:pPr>
                      <a:r>
                        <a:rPr lang="en-GB" sz="2000" b="1" dirty="0" err="1">
                          <a:solidFill>
                            <a:schemeClr val="tx1"/>
                          </a:solidFill>
                          <a:effectLst/>
                        </a:rPr>
                        <a:t>Eng</a:t>
                      </a:r>
                      <a:r>
                        <a:rPr lang="en-GB" sz="2000" b="1" dirty="0">
                          <a:solidFill>
                            <a:schemeClr val="tx1"/>
                          </a:solidFill>
                          <a:effectLst/>
                        </a:rPr>
                        <a:t> / Ma Resit</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174190105"/>
                  </a:ext>
                </a:extLst>
              </a:tr>
            </a:tbl>
          </a:graphicData>
        </a:graphic>
      </p:graphicFrame>
    </p:spTree>
    <p:extLst>
      <p:ext uri="{BB962C8B-B14F-4D97-AF65-F5344CB8AC3E}">
        <p14:creationId xmlns:p14="http://schemas.microsoft.com/office/powerpoint/2010/main" val="10956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40AE06F-5E7B-4225-9797-97838CD59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graphicFrame>
        <p:nvGraphicFramePr>
          <p:cNvPr id="8" name="Table 7">
            <a:extLst>
              <a:ext uri="{FF2B5EF4-FFF2-40B4-BE49-F238E27FC236}">
                <a16:creationId xmlns:a16="http://schemas.microsoft.com/office/drawing/2014/main" id="{7297DFBB-764F-4250-897E-B57CA0403223}"/>
              </a:ext>
            </a:extLst>
          </p:cNvPr>
          <p:cNvGraphicFramePr>
            <a:graphicFrameLocks noGrp="1"/>
          </p:cNvGraphicFramePr>
          <p:nvPr>
            <p:extLst/>
          </p:nvPr>
        </p:nvGraphicFramePr>
        <p:xfrm>
          <a:off x="673608" y="1418359"/>
          <a:ext cx="10844784" cy="4304260"/>
        </p:xfrm>
        <a:graphic>
          <a:graphicData uri="http://schemas.openxmlformats.org/drawingml/2006/table">
            <a:tbl>
              <a:tblPr firstRow="1" bandRow="1">
                <a:tableStyleId>{5C22544A-7EE6-4342-B048-85BDC9FD1C3A}</a:tableStyleId>
              </a:tblPr>
              <a:tblGrid>
                <a:gridCol w="5422392">
                  <a:extLst>
                    <a:ext uri="{9D8B030D-6E8A-4147-A177-3AD203B41FA5}">
                      <a16:colId xmlns:a16="http://schemas.microsoft.com/office/drawing/2014/main" val="3019685348"/>
                    </a:ext>
                  </a:extLst>
                </a:gridCol>
                <a:gridCol w="5422392">
                  <a:extLst>
                    <a:ext uri="{9D8B030D-6E8A-4147-A177-3AD203B41FA5}">
                      <a16:colId xmlns:a16="http://schemas.microsoft.com/office/drawing/2014/main" val="2333107085"/>
                    </a:ext>
                  </a:extLst>
                </a:gridCol>
              </a:tblGrid>
              <a:tr h="544672">
                <a:tc>
                  <a:txBody>
                    <a:bodyPr/>
                    <a:lstStyle/>
                    <a:p>
                      <a:pPr algn="ctr"/>
                      <a:r>
                        <a:rPr lang="en-GB" sz="2000" b="1" dirty="0">
                          <a:latin typeface="+mj-lt"/>
                          <a:cs typeface="Arial" panose="020B0604020202020204" pitchFamily="34" charset="0"/>
                        </a:rPr>
                        <a:t>Do consider</a:t>
                      </a:r>
                    </a:p>
                  </a:txBody>
                  <a:tcPr anchor="ctr"/>
                </a:tc>
                <a:tc>
                  <a:txBody>
                    <a:bodyPr/>
                    <a:lstStyle/>
                    <a:p>
                      <a:pPr algn="ctr"/>
                      <a:r>
                        <a:rPr lang="en-GB" sz="2000" b="1" dirty="0">
                          <a:latin typeface="+mj-lt"/>
                          <a:cs typeface="Arial" panose="020B0604020202020204" pitchFamily="34" charset="0"/>
                        </a:rPr>
                        <a:t>Don’t base your decision on</a:t>
                      </a:r>
                    </a:p>
                  </a:txBody>
                  <a:tcPr anchor="ctr"/>
                </a:tc>
                <a:extLst>
                  <a:ext uri="{0D108BD9-81ED-4DB2-BD59-A6C34878D82A}">
                    <a16:rowId xmlns:a16="http://schemas.microsoft.com/office/drawing/2014/main" val="2479348031"/>
                  </a:ext>
                </a:extLst>
              </a:tr>
              <a:tr h="509758">
                <a:tc>
                  <a:txBody>
                    <a:bodyPr/>
                    <a:lstStyle/>
                    <a:p>
                      <a:r>
                        <a:rPr lang="en-GB" sz="2000" b="1" baseline="0" dirty="0">
                          <a:latin typeface="+mj-lt"/>
                          <a:cs typeface="Arial" panose="020B0604020202020204" pitchFamily="34" charset="0"/>
                        </a:rPr>
                        <a:t>What you are good at</a:t>
                      </a:r>
                      <a:endParaRPr lang="en-GB" sz="2000" b="1" dirty="0">
                        <a:latin typeface="+mj-lt"/>
                        <a:cs typeface="Arial" panose="020B0604020202020204" pitchFamily="34" charset="0"/>
                      </a:endParaRPr>
                    </a:p>
                  </a:txBody>
                  <a:tcPr anchor="ctr"/>
                </a:tc>
                <a:tc>
                  <a:txBody>
                    <a:bodyPr/>
                    <a:lstStyle/>
                    <a:p>
                      <a:r>
                        <a:rPr lang="en-GB" sz="2000" b="1" dirty="0">
                          <a:latin typeface="+mj-lt"/>
                          <a:cs typeface="Arial" panose="020B0604020202020204" pitchFamily="34" charset="0"/>
                        </a:rPr>
                        <a:t>What your friends choose</a:t>
                      </a:r>
                    </a:p>
                  </a:txBody>
                  <a:tcPr anchor="ctr"/>
                </a:tc>
                <a:extLst>
                  <a:ext uri="{0D108BD9-81ED-4DB2-BD59-A6C34878D82A}">
                    <a16:rowId xmlns:a16="http://schemas.microsoft.com/office/drawing/2014/main" val="1452057875"/>
                  </a:ext>
                </a:extLst>
              </a:tr>
              <a:tr h="509758">
                <a:tc>
                  <a:txBody>
                    <a:bodyPr/>
                    <a:lstStyle/>
                    <a:p>
                      <a:r>
                        <a:rPr lang="en-GB" sz="2000" b="1" dirty="0">
                          <a:latin typeface="+mj-lt"/>
                          <a:cs typeface="Arial" panose="020B0604020202020204" pitchFamily="34" charset="0"/>
                        </a:rPr>
                        <a:t>What you enjoy</a:t>
                      </a:r>
                    </a:p>
                  </a:txBody>
                  <a:tcPr anchor="ctr"/>
                </a:tc>
                <a:tc>
                  <a:txBody>
                    <a:bodyPr/>
                    <a:lstStyle/>
                    <a:p>
                      <a:r>
                        <a:rPr lang="en-GB" sz="2000" b="1" dirty="0">
                          <a:latin typeface="+mj-lt"/>
                          <a:cs typeface="Arial" panose="020B0604020202020204" pitchFamily="34" charset="0"/>
                        </a:rPr>
                        <a:t>Who may or may not teach you</a:t>
                      </a:r>
                    </a:p>
                  </a:txBody>
                  <a:tcPr anchor="ctr"/>
                </a:tc>
                <a:extLst>
                  <a:ext uri="{0D108BD9-81ED-4DB2-BD59-A6C34878D82A}">
                    <a16:rowId xmlns:a16="http://schemas.microsoft.com/office/drawing/2014/main" val="3601155360"/>
                  </a:ext>
                </a:extLst>
              </a:tr>
              <a:tr h="509758">
                <a:tc>
                  <a:txBody>
                    <a:bodyPr/>
                    <a:lstStyle/>
                    <a:p>
                      <a:r>
                        <a:rPr lang="en-GB" sz="2000" b="1" dirty="0">
                          <a:latin typeface="+mj-lt"/>
                          <a:cs typeface="Arial" panose="020B0604020202020204" pitchFamily="34" charset="0"/>
                        </a:rPr>
                        <a:t>How you work best</a:t>
                      </a:r>
                    </a:p>
                  </a:txBody>
                  <a:tcPr anchor="ctr"/>
                </a:tc>
                <a:tc>
                  <a:txBody>
                    <a:bodyPr/>
                    <a:lstStyle/>
                    <a:p>
                      <a:r>
                        <a:rPr lang="en-GB" sz="2000" b="1" dirty="0">
                          <a:latin typeface="+mj-lt"/>
                          <a:cs typeface="Arial" panose="020B0604020202020204" pitchFamily="34" charset="0"/>
                        </a:rPr>
                        <a:t>A ‘hunch’ – for some subjects it is a big step up from GCSE to A Level</a:t>
                      </a:r>
                    </a:p>
                  </a:txBody>
                  <a:tcPr anchor="ctr"/>
                </a:tc>
                <a:extLst>
                  <a:ext uri="{0D108BD9-81ED-4DB2-BD59-A6C34878D82A}">
                    <a16:rowId xmlns:a16="http://schemas.microsoft.com/office/drawing/2014/main" val="3294187601"/>
                  </a:ext>
                </a:extLst>
              </a:tr>
              <a:tr h="509758">
                <a:tc>
                  <a:txBody>
                    <a:bodyPr/>
                    <a:lstStyle/>
                    <a:p>
                      <a:r>
                        <a:rPr lang="en-GB" sz="2000" b="1" dirty="0">
                          <a:latin typeface="+mj-lt"/>
                          <a:cs typeface="Arial" panose="020B0604020202020204" pitchFamily="34" charset="0"/>
                        </a:rPr>
                        <a:t>What</a:t>
                      </a:r>
                      <a:r>
                        <a:rPr lang="en-GB" sz="2000" b="1" baseline="0" dirty="0">
                          <a:latin typeface="+mj-lt"/>
                          <a:cs typeface="Arial" panose="020B0604020202020204" pitchFamily="34" charset="0"/>
                        </a:rPr>
                        <a:t> motivates you</a:t>
                      </a:r>
                    </a:p>
                  </a:txBody>
                  <a:tcPr anchor="ctr"/>
                </a:tc>
                <a:tc>
                  <a:txBody>
                    <a:bodyPr/>
                    <a:lstStyle/>
                    <a:p>
                      <a:r>
                        <a:rPr lang="en-GB" sz="2000" b="1" dirty="0">
                          <a:latin typeface="+mj-lt"/>
                          <a:cs typeface="Arial" panose="020B0604020202020204" pitchFamily="34" charset="0"/>
                        </a:rPr>
                        <a:t>What your parents would like you to study</a:t>
                      </a:r>
                    </a:p>
                  </a:txBody>
                  <a:tcPr anchor="ctr"/>
                </a:tc>
                <a:extLst>
                  <a:ext uri="{0D108BD9-81ED-4DB2-BD59-A6C34878D82A}">
                    <a16:rowId xmlns:a16="http://schemas.microsoft.com/office/drawing/2014/main" val="852409412"/>
                  </a:ext>
                </a:extLst>
              </a:tr>
              <a:tr h="509758">
                <a:tc>
                  <a:txBody>
                    <a:bodyPr/>
                    <a:lstStyle/>
                    <a:p>
                      <a:r>
                        <a:rPr lang="en-GB" sz="2000" b="1" dirty="0">
                          <a:latin typeface="+mj-lt"/>
                          <a:cs typeface="Arial" panose="020B0604020202020204" pitchFamily="34" charset="0"/>
                        </a:rPr>
                        <a:t>What you would be studying for 2</a:t>
                      </a:r>
                      <a:r>
                        <a:rPr lang="en-GB" sz="2000" b="1" baseline="0" dirty="0">
                          <a:latin typeface="+mj-lt"/>
                          <a:cs typeface="Arial" panose="020B0604020202020204" pitchFamily="34" charset="0"/>
                        </a:rPr>
                        <a:t> years</a:t>
                      </a:r>
                      <a:endParaRPr lang="en-GB" sz="2000" b="1" dirty="0">
                        <a:latin typeface="+mj-lt"/>
                        <a:cs typeface="Arial" panose="020B0604020202020204" pitchFamily="34" charset="0"/>
                      </a:endParaRPr>
                    </a:p>
                  </a:txBody>
                  <a:tcPr anchor="ctr"/>
                </a:tc>
                <a:tc>
                  <a:txBody>
                    <a:bodyPr/>
                    <a:lstStyle/>
                    <a:p>
                      <a:endParaRPr lang="en-GB" sz="2000" b="1" dirty="0">
                        <a:latin typeface="+mj-lt"/>
                        <a:cs typeface="Arial" panose="020B0604020202020204" pitchFamily="34" charset="0"/>
                      </a:endParaRPr>
                    </a:p>
                  </a:txBody>
                  <a:tcPr anchor="ctr"/>
                </a:tc>
                <a:extLst>
                  <a:ext uri="{0D108BD9-81ED-4DB2-BD59-A6C34878D82A}">
                    <a16:rowId xmlns:a16="http://schemas.microsoft.com/office/drawing/2014/main" val="3921528742"/>
                  </a:ext>
                </a:extLst>
              </a:tr>
              <a:tr h="50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j-lt"/>
                          <a:cs typeface="Arial" panose="020B0604020202020204" pitchFamily="34" charset="0"/>
                        </a:rPr>
                        <a:t>University and course entry requirements</a:t>
                      </a:r>
                    </a:p>
                  </a:txBody>
                  <a:tcPr anchor="ctr"/>
                </a:tc>
                <a:tc>
                  <a:txBody>
                    <a:bodyPr/>
                    <a:lstStyle/>
                    <a:p>
                      <a:endParaRPr lang="en-GB" sz="2000" b="1" dirty="0">
                        <a:latin typeface="+mj-lt"/>
                        <a:cs typeface="Arial" panose="020B0604020202020204" pitchFamily="34" charset="0"/>
                      </a:endParaRPr>
                    </a:p>
                  </a:txBody>
                  <a:tcPr anchor="ctr"/>
                </a:tc>
                <a:extLst>
                  <a:ext uri="{0D108BD9-81ED-4DB2-BD59-A6C34878D82A}">
                    <a16:rowId xmlns:a16="http://schemas.microsoft.com/office/drawing/2014/main" val="1629477866"/>
                  </a:ext>
                </a:extLst>
              </a:tr>
              <a:tr h="509758">
                <a:tc>
                  <a:txBody>
                    <a:bodyPr/>
                    <a:lstStyle/>
                    <a:p>
                      <a:r>
                        <a:rPr lang="en-GB" sz="2000" b="1" dirty="0">
                          <a:latin typeface="+mj-lt"/>
                          <a:cs typeface="Arial" panose="020B0604020202020204" pitchFamily="34" charset="0"/>
                        </a:rPr>
                        <a:t>Career</a:t>
                      </a:r>
                      <a:r>
                        <a:rPr lang="en-GB" sz="2000" b="1" baseline="0" dirty="0">
                          <a:latin typeface="+mj-lt"/>
                          <a:cs typeface="Arial" panose="020B0604020202020204" pitchFamily="34" charset="0"/>
                        </a:rPr>
                        <a:t> opportunities opened up </a:t>
                      </a:r>
                      <a:endParaRPr lang="en-GB" sz="2000" b="1" dirty="0">
                        <a:latin typeface="+mj-lt"/>
                        <a:cs typeface="Arial" panose="020B0604020202020204" pitchFamily="34" charset="0"/>
                      </a:endParaRPr>
                    </a:p>
                  </a:txBody>
                  <a:tcPr anchor="ctr"/>
                </a:tc>
                <a:tc>
                  <a:txBody>
                    <a:bodyPr/>
                    <a:lstStyle/>
                    <a:p>
                      <a:endParaRPr lang="en-GB" sz="2000" b="1" dirty="0">
                        <a:latin typeface="+mj-lt"/>
                        <a:cs typeface="Arial" panose="020B0604020202020204" pitchFamily="34" charset="0"/>
                      </a:endParaRPr>
                    </a:p>
                  </a:txBody>
                  <a:tcPr anchor="ctr"/>
                </a:tc>
                <a:extLst>
                  <a:ext uri="{0D108BD9-81ED-4DB2-BD59-A6C34878D82A}">
                    <a16:rowId xmlns:a16="http://schemas.microsoft.com/office/drawing/2014/main" val="4268338200"/>
                  </a:ext>
                </a:extLst>
              </a:tr>
            </a:tbl>
          </a:graphicData>
        </a:graphic>
      </p:graphicFrame>
    </p:spTree>
    <p:extLst>
      <p:ext uri="{BB962C8B-B14F-4D97-AF65-F5344CB8AC3E}">
        <p14:creationId xmlns:p14="http://schemas.microsoft.com/office/powerpoint/2010/main" val="1961919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FD427A-7944-4355-A979-4F1A13AC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CE2A99BD-0B41-41F3-B831-302317666740}"/>
              </a:ext>
            </a:extLst>
          </p:cNvPr>
          <p:cNvSpPr>
            <a:spLocks noGrp="1"/>
          </p:cNvSpPr>
          <p:nvPr>
            <p:ph type="title"/>
          </p:nvPr>
        </p:nvSpPr>
        <p:spPr/>
        <p:txBody>
          <a:bodyPr/>
          <a:lstStyle/>
          <a:p>
            <a:r>
              <a:rPr lang="en-GB" dirty="0"/>
              <a:t>Introduction / </a:t>
            </a:r>
            <a:r>
              <a:rPr lang="en-GB" dirty="0" err="1"/>
              <a:t>Cyflwyniad</a:t>
            </a:r>
            <a:endParaRPr lang="en-GB" dirty="0"/>
          </a:p>
        </p:txBody>
      </p:sp>
      <p:sp>
        <p:nvSpPr>
          <p:cNvPr id="3" name="Content Placeholder 2">
            <a:extLst>
              <a:ext uri="{FF2B5EF4-FFF2-40B4-BE49-F238E27FC236}">
                <a16:creationId xmlns:a16="http://schemas.microsoft.com/office/drawing/2014/main" id="{4627945C-3D14-4BEB-B6B9-48984E61C145}"/>
              </a:ext>
            </a:extLst>
          </p:cNvPr>
          <p:cNvSpPr>
            <a:spLocks noGrp="1"/>
          </p:cNvSpPr>
          <p:nvPr>
            <p:ph sz="half" idx="1"/>
          </p:nvPr>
        </p:nvSpPr>
        <p:spPr/>
        <p:txBody>
          <a:bodyPr numCol="1">
            <a:normAutofit fontScale="92500"/>
          </a:bodyPr>
          <a:lstStyle/>
          <a:p>
            <a:pPr>
              <a:buFont typeface="Arial" panose="020B0604020202020204" pitchFamily="34" charset="0"/>
              <a:buChar char="•"/>
            </a:pPr>
            <a:r>
              <a:rPr lang="en-GB" sz="3000" dirty="0">
                <a:latin typeface="+mj-lt"/>
              </a:rPr>
              <a:t>Large Sixth Form approximately 260 students</a:t>
            </a:r>
          </a:p>
          <a:p>
            <a:pPr>
              <a:buFont typeface="Arial" panose="020B0604020202020204" pitchFamily="34" charset="0"/>
              <a:buChar char="•"/>
            </a:pPr>
            <a:r>
              <a:rPr lang="en-GB" sz="3000" dirty="0">
                <a:latin typeface="+mj-lt"/>
              </a:rPr>
              <a:t> Cosmopolitan, lively, dynamic</a:t>
            </a:r>
          </a:p>
          <a:p>
            <a:pPr>
              <a:buFont typeface="Arial" panose="020B0604020202020204" pitchFamily="34" charset="0"/>
              <a:buChar char="•"/>
            </a:pPr>
            <a:r>
              <a:rPr lang="en-GB" sz="3000" dirty="0">
                <a:latin typeface="+mj-lt"/>
              </a:rPr>
              <a:t> Successful – excellent outcomes</a:t>
            </a:r>
          </a:p>
          <a:p>
            <a:pPr>
              <a:buFont typeface="Arial" panose="020B0604020202020204" pitchFamily="34" charset="0"/>
              <a:buChar char="•"/>
            </a:pPr>
            <a:r>
              <a:rPr lang="en-GB" sz="3000" dirty="0">
                <a:latin typeface="+mj-lt"/>
              </a:rPr>
              <a:t> Dedicated team of experienced experts</a:t>
            </a:r>
          </a:p>
          <a:p>
            <a:pPr>
              <a:buFont typeface="Arial" panose="020B0604020202020204" pitchFamily="34" charset="0"/>
              <a:buChar char="•"/>
            </a:pPr>
            <a:r>
              <a:rPr lang="en-GB" sz="3000" dirty="0">
                <a:latin typeface="+mj-lt"/>
              </a:rPr>
              <a:t> Purpose built, modern facilities</a:t>
            </a:r>
            <a:endParaRPr lang="en-GB" dirty="0">
              <a:latin typeface="+mj-lt"/>
            </a:endParaRPr>
          </a:p>
        </p:txBody>
      </p:sp>
      <p:sp>
        <p:nvSpPr>
          <p:cNvPr id="4" name="Content Placeholder 3">
            <a:extLst>
              <a:ext uri="{FF2B5EF4-FFF2-40B4-BE49-F238E27FC236}">
                <a16:creationId xmlns:a16="http://schemas.microsoft.com/office/drawing/2014/main" id="{EBCB007B-E883-4832-814F-67554ECA914C}"/>
              </a:ext>
            </a:extLst>
          </p:cNvPr>
          <p:cNvSpPr>
            <a:spLocks noGrp="1"/>
          </p:cNvSpPr>
          <p:nvPr>
            <p:ph sz="half" idx="2"/>
          </p:nvPr>
        </p:nvSpPr>
        <p:spPr/>
        <p:txBody>
          <a:bodyPr>
            <a:normAutofit fontScale="92500"/>
          </a:bodyPr>
          <a:lstStyle/>
          <a:p>
            <a:pPr>
              <a:buFont typeface="Arial" panose="020B0604020202020204" pitchFamily="34" charset="0"/>
              <a:buChar char="•"/>
            </a:pPr>
            <a:r>
              <a:rPr lang="en-GB" dirty="0"/>
              <a:t> </a:t>
            </a:r>
            <a:r>
              <a:rPr lang="en-GB" sz="2600" dirty="0" err="1"/>
              <a:t>Chweched</a:t>
            </a:r>
            <a:r>
              <a:rPr lang="en-GB" sz="2600" dirty="0"/>
              <a:t> </a:t>
            </a:r>
            <a:r>
              <a:rPr lang="en-GB" sz="2600" dirty="0" err="1"/>
              <a:t>Dosbarth</a:t>
            </a:r>
            <a:r>
              <a:rPr lang="en-GB" sz="2600" dirty="0"/>
              <a:t> – 260 o </a:t>
            </a:r>
            <a:r>
              <a:rPr lang="en-GB" sz="2600" dirty="0" err="1"/>
              <a:t>ddisgyblion</a:t>
            </a:r>
            <a:endParaRPr lang="en-GB" sz="2600" dirty="0"/>
          </a:p>
          <a:p>
            <a:pPr>
              <a:buFont typeface="Arial" panose="020B0604020202020204" pitchFamily="34" charset="0"/>
              <a:buChar char="•"/>
            </a:pPr>
            <a:r>
              <a:rPr lang="en-GB" sz="2600" dirty="0"/>
              <a:t> </a:t>
            </a:r>
            <a:r>
              <a:rPr lang="en-GB" sz="2600" dirty="0" err="1"/>
              <a:t>Cymysg</a:t>
            </a:r>
            <a:r>
              <a:rPr lang="en-GB" sz="2600" dirty="0"/>
              <a:t>, </a:t>
            </a:r>
            <a:r>
              <a:rPr lang="en-GB" sz="2600" dirty="0" err="1"/>
              <a:t>bywiog</a:t>
            </a:r>
            <a:r>
              <a:rPr lang="en-GB" sz="2600" dirty="0"/>
              <a:t>, </a:t>
            </a:r>
            <a:r>
              <a:rPr lang="en-GB" sz="2600" dirty="0" err="1"/>
              <a:t>deinamig</a:t>
            </a:r>
            <a:endParaRPr lang="en-GB" sz="2600" dirty="0"/>
          </a:p>
          <a:p>
            <a:pPr>
              <a:buFont typeface="Arial" panose="020B0604020202020204" pitchFamily="34" charset="0"/>
              <a:buChar char="•"/>
            </a:pPr>
            <a:r>
              <a:rPr lang="en-GB" sz="2600" dirty="0"/>
              <a:t> </a:t>
            </a:r>
            <a:r>
              <a:rPr lang="en-GB" sz="2600" dirty="0" err="1"/>
              <a:t>Llwyddiannus</a:t>
            </a:r>
            <a:r>
              <a:rPr lang="en-GB" sz="2600" dirty="0"/>
              <a:t> – </a:t>
            </a:r>
            <a:r>
              <a:rPr lang="en-GB" sz="2600" dirty="0" err="1"/>
              <a:t>canlyniadau</a:t>
            </a:r>
            <a:r>
              <a:rPr lang="en-GB" sz="2600" dirty="0"/>
              <a:t> </a:t>
            </a:r>
            <a:r>
              <a:rPr lang="en-GB" sz="2600" dirty="0" err="1"/>
              <a:t>ardderchog</a:t>
            </a:r>
            <a:endParaRPr lang="en-GB" sz="2600" dirty="0"/>
          </a:p>
          <a:p>
            <a:pPr>
              <a:buFont typeface="Arial" panose="020B0604020202020204" pitchFamily="34" charset="0"/>
              <a:buChar char="•"/>
            </a:pPr>
            <a:r>
              <a:rPr lang="en-GB" sz="2600" dirty="0"/>
              <a:t> </a:t>
            </a:r>
            <a:r>
              <a:rPr lang="en-GB" sz="2600" dirty="0" err="1"/>
              <a:t>Tîm</a:t>
            </a:r>
            <a:r>
              <a:rPr lang="en-GB" sz="2600" dirty="0"/>
              <a:t> </a:t>
            </a:r>
            <a:r>
              <a:rPr lang="en-GB" sz="2600" dirty="0" err="1"/>
              <a:t>ymrwymiedig</a:t>
            </a:r>
            <a:r>
              <a:rPr lang="en-GB" sz="2600" dirty="0"/>
              <a:t> o </a:t>
            </a:r>
            <a:r>
              <a:rPr lang="en-GB" sz="2600" dirty="0" err="1"/>
              <a:t>arbenigwyr</a:t>
            </a:r>
            <a:r>
              <a:rPr lang="en-GB" sz="2600" dirty="0"/>
              <a:t> </a:t>
            </a:r>
            <a:r>
              <a:rPr lang="en-GB" sz="2600" dirty="0" err="1"/>
              <a:t>profiadol</a:t>
            </a:r>
            <a:endParaRPr lang="en-GB" sz="2600" dirty="0"/>
          </a:p>
          <a:p>
            <a:pPr>
              <a:buFont typeface="Arial" panose="020B0604020202020204" pitchFamily="34" charset="0"/>
              <a:buChar char="•"/>
            </a:pPr>
            <a:r>
              <a:rPr lang="en-GB" sz="2600" dirty="0"/>
              <a:t> </a:t>
            </a:r>
            <a:r>
              <a:rPr lang="en-GB" sz="2600" dirty="0" err="1"/>
              <a:t>Cyfleusterau</a:t>
            </a:r>
            <a:r>
              <a:rPr lang="en-GB" sz="2600" dirty="0"/>
              <a:t> modern, </a:t>
            </a:r>
            <a:r>
              <a:rPr lang="en-GB" sz="2600" dirty="0" err="1"/>
              <a:t>canolfan</a:t>
            </a:r>
            <a:r>
              <a:rPr lang="en-GB" sz="2600" dirty="0"/>
              <a:t> </a:t>
            </a:r>
            <a:r>
              <a:rPr lang="en-GB" sz="2600" dirty="0" err="1"/>
              <a:t>arbenn</a:t>
            </a:r>
            <a:r>
              <a:rPr lang="en-GB" dirty="0" err="1"/>
              <a:t>ig</a:t>
            </a:r>
            <a:endParaRPr lang="en-GB" dirty="0"/>
          </a:p>
        </p:txBody>
      </p:sp>
    </p:spTree>
    <p:extLst>
      <p:ext uri="{BB962C8B-B14F-4D97-AF65-F5344CB8AC3E}">
        <p14:creationId xmlns:p14="http://schemas.microsoft.com/office/powerpoint/2010/main" val="285614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lstStyle/>
          <a:p>
            <a:r>
              <a:rPr lang="en-GB" dirty="0"/>
              <a:t>The Team / Y </a:t>
            </a:r>
            <a:r>
              <a:rPr lang="en-GB" dirty="0" err="1"/>
              <a:t>Tîm</a:t>
            </a:r>
            <a:r>
              <a:rPr lang="en-GB" dirty="0"/>
              <a:t> </a:t>
            </a:r>
          </a:p>
        </p:txBody>
      </p:sp>
      <p:sp>
        <p:nvSpPr>
          <p:cNvPr id="3" name="Content Placeholder 2">
            <a:extLst>
              <a:ext uri="{FF2B5EF4-FFF2-40B4-BE49-F238E27FC236}">
                <a16:creationId xmlns:a16="http://schemas.microsoft.com/office/drawing/2014/main" id="{20EFFA3A-3B0A-4A64-9812-4A3A6AB38D87}"/>
              </a:ext>
            </a:extLst>
          </p:cNvPr>
          <p:cNvSpPr>
            <a:spLocks noGrp="1"/>
          </p:cNvSpPr>
          <p:nvPr>
            <p:ph idx="1"/>
          </p:nvPr>
        </p:nvSpPr>
        <p:spPr>
          <a:xfrm>
            <a:off x="1036321" y="1974087"/>
            <a:ext cx="10119358" cy="4302021"/>
          </a:xfrm>
        </p:spPr>
        <p:txBody>
          <a:bodyPr numCol="2">
            <a:normAutofit/>
          </a:bodyPr>
          <a:lstStyle/>
          <a:p>
            <a:pPr lvl="0">
              <a:buFont typeface="Arial" panose="020B0604020202020204" pitchFamily="34" charset="0"/>
              <a:buChar char="•"/>
            </a:pPr>
            <a:r>
              <a:rPr lang="en-GB" dirty="0">
                <a:latin typeface="+mj-lt"/>
              </a:rPr>
              <a:t> </a:t>
            </a:r>
            <a:endParaRPr lang="en-GB" dirty="0"/>
          </a:p>
        </p:txBody>
      </p:sp>
      <p:graphicFrame>
        <p:nvGraphicFramePr>
          <p:cNvPr id="4" name="Table 3">
            <a:extLst>
              <a:ext uri="{FF2B5EF4-FFF2-40B4-BE49-F238E27FC236}">
                <a16:creationId xmlns:a16="http://schemas.microsoft.com/office/drawing/2014/main" id="{AA57010D-9BBB-4BB6-BE33-DE1367DAC1CA}"/>
              </a:ext>
            </a:extLst>
          </p:cNvPr>
          <p:cNvGraphicFramePr>
            <a:graphicFrameLocks noGrp="1"/>
          </p:cNvGraphicFramePr>
          <p:nvPr>
            <p:extLst>
              <p:ext uri="{D42A27DB-BD31-4B8C-83A1-F6EECF244321}">
                <p14:modId xmlns:p14="http://schemas.microsoft.com/office/powerpoint/2010/main" val="3092570079"/>
              </p:ext>
            </p:extLst>
          </p:nvPr>
        </p:nvGraphicFramePr>
        <p:xfrm>
          <a:off x="798441" y="1819151"/>
          <a:ext cx="6006397" cy="2597888"/>
        </p:xfrm>
        <a:graphic>
          <a:graphicData uri="http://schemas.openxmlformats.org/drawingml/2006/table">
            <a:tbl>
              <a:tblPr firstRow="1" firstCol="1" bandRow="1">
                <a:tableStyleId>{5C22544A-7EE6-4342-B048-85BDC9FD1C3A}</a:tableStyleId>
              </a:tblPr>
              <a:tblGrid>
                <a:gridCol w="2366431">
                  <a:extLst>
                    <a:ext uri="{9D8B030D-6E8A-4147-A177-3AD203B41FA5}">
                      <a16:colId xmlns:a16="http://schemas.microsoft.com/office/drawing/2014/main" val="3739382794"/>
                    </a:ext>
                  </a:extLst>
                </a:gridCol>
                <a:gridCol w="1268132">
                  <a:extLst>
                    <a:ext uri="{9D8B030D-6E8A-4147-A177-3AD203B41FA5}">
                      <a16:colId xmlns:a16="http://schemas.microsoft.com/office/drawing/2014/main" val="2313816558"/>
                    </a:ext>
                  </a:extLst>
                </a:gridCol>
                <a:gridCol w="2371834">
                  <a:extLst>
                    <a:ext uri="{9D8B030D-6E8A-4147-A177-3AD203B41FA5}">
                      <a16:colId xmlns:a16="http://schemas.microsoft.com/office/drawing/2014/main" val="3504950"/>
                    </a:ext>
                  </a:extLst>
                </a:gridCol>
              </a:tblGrid>
              <a:tr h="208369">
                <a:tc>
                  <a:txBody>
                    <a:bodyPr/>
                    <a:lstStyle/>
                    <a:p>
                      <a:pPr>
                        <a:lnSpc>
                          <a:spcPct val="107000"/>
                        </a:lnSpc>
                        <a:spcAft>
                          <a:spcPts val="0"/>
                        </a:spcAft>
                      </a:pPr>
                      <a:r>
                        <a:rPr lang="en-US" sz="1400">
                          <a:effectLst/>
                        </a:rPr>
                        <a:t>Head of Sixth Form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Mrs J Elgood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jje@penglais.org.uk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1330989"/>
                  </a:ext>
                </a:extLst>
              </a:tr>
              <a:tr h="208369">
                <a:tc>
                  <a:txBody>
                    <a:bodyPr/>
                    <a:lstStyle/>
                    <a:p>
                      <a:pPr>
                        <a:lnSpc>
                          <a:spcPct val="107000"/>
                        </a:lnSpc>
                        <a:spcAft>
                          <a:spcPts val="0"/>
                        </a:spcAft>
                      </a:pPr>
                      <a:r>
                        <a:rPr lang="en-US" sz="1400">
                          <a:effectLst/>
                        </a:rPr>
                        <a:t>Sixth Form Manager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Miss S Thomas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snt@penglais.org.uk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1571734"/>
                  </a:ext>
                </a:extLst>
              </a:tr>
              <a:tr h="426357">
                <a:tc>
                  <a:txBody>
                    <a:bodyPr/>
                    <a:lstStyle/>
                    <a:p>
                      <a:pPr>
                        <a:lnSpc>
                          <a:spcPct val="107000"/>
                        </a:lnSpc>
                        <a:spcAft>
                          <a:spcPts val="0"/>
                        </a:spcAft>
                      </a:pPr>
                      <a:r>
                        <a:rPr lang="en-US" sz="1400">
                          <a:effectLst/>
                        </a:rPr>
                        <a:t>Lead Learning Coach</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Miss E Homer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e.homer@penglais.org.uk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8395636"/>
                  </a:ext>
                </a:extLst>
              </a:tr>
              <a:tr h="644345">
                <a:tc>
                  <a:txBody>
                    <a:bodyPr/>
                    <a:lstStyle/>
                    <a:p>
                      <a:pPr>
                        <a:lnSpc>
                          <a:spcPct val="107000"/>
                        </a:lnSpc>
                        <a:spcAft>
                          <a:spcPts val="0"/>
                        </a:spcAft>
                      </a:pPr>
                      <a:r>
                        <a:rPr lang="en-US" sz="1400">
                          <a:effectLst/>
                        </a:rPr>
                        <a:t>Learning Coach</a:t>
                      </a:r>
                      <a:endParaRPr lang="en-GB" sz="1400">
                        <a:effectLst/>
                      </a:endParaRPr>
                    </a:p>
                    <a:p>
                      <a:pPr>
                        <a:lnSpc>
                          <a:spcPct val="107000"/>
                        </a:lnSpc>
                        <a:spcAft>
                          <a:spcPts val="0"/>
                        </a:spcAft>
                      </a:pPr>
                      <a:r>
                        <a:rPr lang="en-US" sz="1400">
                          <a:effectLst/>
                        </a:rPr>
                        <a:t>Learning Coach</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Dr M Lewis</a:t>
                      </a:r>
                      <a:endParaRPr lang="en-GB" sz="1400">
                        <a:effectLst/>
                      </a:endParaRPr>
                    </a:p>
                    <a:p>
                      <a:pPr>
                        <a:lnSpc>
                          <a:spcPct val="107000"/>
                        </a:lnSpc>
                        <a:spcAft>
                          <a:spcPts val="0"/>
                        </a:spcAft>
                      </a:pPr>
                      <a:r>
                        <a:rPr lang="en-US" sz="1400">
                          <a:effectLst/>
                        </a:rPr>
                        <a:t>Mr K Holland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u="sng">
                          <a:effectLst/>
                          <a:hlinkClick r:id="rId3"/>
                        </a:rPr>
                        <a:t>dml@penglais.org.uk</a:t>
                      </a:r>
                      <a:endParaRPr lang="en-GB" sz="1400">
                        <a:effectLst/>
                      </a:endParaRPr>
                    </a:p>
                    <a:p>
                      <a:pPr>
                        <a:lnSpc>
                          <a:spcPct val="107000"/>
                        </a:lnSpc>
                        <a:spcAft>
                          <a:spcPts val="0"/>
                        </a:spcAft>
                      </a:pPr>
                      <a:r>
                        <a:rPr lang="en-US" sz="1400">
                          <a:effectLst/>
                        </a:rPr>
                        <a:t>k.holland@penglais.org.uk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1186816"/>
                  </a:ext>
                </a:extLst>
              </a:tr>
              <a:tr h="376863">
                <a:tc>
                  <a:txBody>
                    <a:bodyPr/>
                    <a:lstStyle/>
                    <a:p>
                      <a:pPr>
                        <a:lnSpc>
                          <a:spcPct val="107000"/>
                        </a:lnSpc>
                        <a:spcAft>
                          <a:spcPts val="0"/>
                        </a:spcAft>
                      </a:pPr>
                      <a:r>
                        <a:rPr lang="en-US" sz="1400">
                          <a:effectLst/>
                        </a:rPr>
                        <a:t>Learning Coach</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Miss Helen Yates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h.yates@penglais.org.uk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639036"/>
                  </a:ext>
                </a:extLst>
              </a:tr>
              <a:tr h="644345">
                <a:tc>
                  <a:txBody>
                    <a:bodyPr/>
                    <a:lstStyle/>
                    <a:p>
                      <a:pPr>
                        <a:lnSpc>
                          <a:spcPct val="107000"/>
                        </a:lnSpc>
                        <a:spcAft>
                          <a:spcPts val="0"/>
                        </a:spcAft>
                      </a:pPr>
                      <a:r>
                        <a:rPr lang="en-US" sz="1400">
                          <a:effectLst/>
                        </a:rPr>
                        <a:t>Attendance &amp; Support Worker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a:effectLst/>
                        </a:rPr>
                        <a:t>Miss E Asukile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e.asukile@penglais.org.uk</a:t>
                      </a:r>
                      <a:endParaRPr lang="en-GB" sz="1400" dirty="0">
                        <a:effectLst/>
                      </a:endParaRPr>
                    </a:p>
                    <a:p>
                      <a:pPr>
                        <a:lnSpc>
                          <a:spcPct val="107000"/>
                        </a:lnSpc>
                        <a:spcAft>
                          <a:spcPts val="0"/>
                        </a:spcAft>
                      </a:pPr>
                      <a:r>
                        <a:rPr lang="en-US"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9953002"/>
                  </a:ext>
                </a:extLst>
              </a:tr>
            </a:tbl>
          </a:graphicData>
        </a:graphic>
      </p:graphicFrame>
      <p:graphicFrame>
        <p:nvGraphicFramePr>
          <p:cNvPr id="5" name="Table 4">
            <a:extLst>
              <a:ext uri="{FF2B5EF4-FFF2-40B4-BE49-F238E27FC236}">
                <a16:creationId xmlns:a16="http://schemas.microsoft.com/office/drawing/2014/main" id="{78B271A6-E0A9-49CE-A648-FB7B31C7F554}"/>
              </a:ext>
            </a:extLst>
          </p:cNvPr>
          <p:cNvGraphicFramePr>
            <a:graphicFrameLocks noGrp="1"/>
          </p:cNvGraphicFramePr>
          <p:nvPr>
            <p:extLst>
              <p:ext uri="{D42A27DB-BD31-4B8C-83A1-F6EECF244321}">
                <p14:modId xmlns:p14="http://schemas.microsoft.com/office/powerpoint/2010/main" val="4076743722"/>
              </p:ext>
            </p:extLst>
          </p:nvPr>
        </p:nvGraphicFramePr>
        <p:xfrm>
          <a:off x="5523929" y="4277559"/>
          <a:ext cx="6499210" cy="2266950"/>
        </p:xfrm>
        <a:graphic>
          <a:graphicData uri="http://schemas.openxmlformats.org/drawingml/2006/table">
            <a:tbl>
              <a:tblPr firstRow="1" firstCol="1" bandRow="1">
                <a:tableStyleId>{5C22544A-7EE6-4342-B048-85BDC9FD1C3A}</a:tableStyleId>
              </a:tblPr>
              <a:tblGrid>
                <a:gridCol w="2682124">
                  <a:extLst>
                    <a:ext uri="{9D8B030D-6E8A-4147-A177-3AD203B41FA5}">
                      <a16:colId xmlns:a16="http://schemas.microsoft.com/office/drawing/2014/main" val="2658329874"/>
                    </a:ext>
                  </a:extLst>
                </a:gridCol>
                <a:gridCol w="3817086">
                  <a:extLst>
                    <a:ext uri="{9D8B030D-6E8A-4147-A177-3AD203B41FA5}">
                      <a16:colId xmlns:a16="http://schemas.microsoft.com/office/drawing/2014/main" val="1929586189"/>
                    </a:ext>
                  </a:extLst>
                </a:gridCol>
              </a:tblGrid>
              <a:tr h="208795">
                <a:tc>
                  <a:txBody>
                    <a:bodyPr/>
                    <a:lstStyle/>
                    <a:p>
                      <a:pPr algn="l">
                        <a:lnSpc>
                          <a:spcPct val="107000"/>
                        </a:lnSpc>
                        <a:spcAft>
                          <a:spcPts val="0"/>
                        </a:spcAft>
                      </a:pPr>
                      <a:r>
                        <a:rPr lang="en-GB" sz="1600">
                          <a:effectLst/>
                        </a:rPr>
                        <a:t>Ysgol Penglais School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dirty="0">
                          <a:effectLst/>
                        </a:rPr>
                        <a:t>01970 624 811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8501336"/>
                  </a:ext>
                </a:extLst>
              </a:tr>
              <a:tr h="208795">
                <a:tc>
                  <a:txBody>
                    <a:bodyPr/>
                    <a:lstStyle/>
                    <a:p>
                      <a:pPr algn="l">
                        <a:lnSpc>
                          <a:spcPct val="107000"/>
                        </a:lnSpc>
                        <a:spcAft>
                          <a:spcPts val="0"/>
                        </a:spcAft>
                      </a:pPr>
                      <a:r>
                        <a:rPr lang="en-GB" sz="1600">
                          <a:effectLst/>
                        </a:rPr>
                        <a:t>Sixth Form Centre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a:effectLst/>
                        </a:rPr>
                        <a:t>01970 621 163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2197368"/>
                  </a:ext>
                </a:extLst>
              </a:tr>
              <a:tr h="208795">
                <a:tc>
                  <a:txBody>
                    <a:bodyPr/>
                    <a:lstStyle/>
                    <a:p>
                      <a:pPr algn="l">
                        <a:lnSpc>
                          <a:spcPct val="107000"/>
                        </a:lnSpc>
                        <a:spcAft>
                          <a:spcPts val="0"/>
                        </a:spcAft>
                      </a:pPr>
                      <a:r>
                        <a:rPr lang="en-GB" sz="1600">
                          <a:effectLst/>
                        </a:rPr>
                        <a:t>Email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a:effectLst/>
                        </a:rPr>
                        <a:t>admin@penglais.org.uk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6092762"/>
                  </a:ext>
                </a:extLst>
              </a:tr>
              <a:tr h="208795">
                <a:tc>
                  <a:txBody>
                    <a:bodyPr/>
                    <a:lstStyle/>
                    <a:p>
                      <a:pPr algn="l">
                        <a:lnSpc>
                          <a:spcPct val="107000"/>
                        </a:lnSpc>
                        <a:spcAft>
                          <a:spcPts val="0"/>
                        </a:spcAft>
                      </a:pPr>
                      <a:r>
                        <a:rPr lang="en-GB" sz="1600">
                          <a:effectLst/>
                        </a:rPr>
                        <a:t>Twitter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a:effectLst/>
                        </a:rPr>
                        <a:t>@PenglaisSchool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2642971"/>
                  </a:ext>
                </a:extLst>
              </a:tr>
              <a:tr h="208795">
                <a:tc>
                  <a:txBody>
                    <a:bodyPr/>
                    <a:lstStyle/>
                    <a:p>
                      <a:pPr algn="l">
                        <a:lnSpc>
                          <a:spcPct val="107000"/>
                        </a:lnSpc>
                        <a:spcAft>
                          <a:spcPts val="0"/>
                        </a:spcAft>
                      </a:pPr>
                      <a:r>
                        <a:rPr lang="en-GB" sz="1600">
                          <a:effectLst/>
                        </a:rPr>
                        <a:t>Facebook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a:effectLst/>
                        </a:rPr>
                        <a:t>Ysgol Penglais School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7022471"/>
                  </a:ext>
                </a:extLst>
              </a:tr>
              <a:tr h="208795">
                <a:tc>
                  <a:txBody>
                    <a:bodyPr/>
                    <a:lstStyle/>
                    <a:p>
                      <a:pPr algn="l">
                        <a:lnSpc>
                          <a:spcPct val="107000"/>
                        </a:lnSpc>
                        <a:spcAft>
                          <a:spcPts val="0"/>
                        </a:spcAft>
                      </a:pPr>
                      <a:r>
                        <a:rPr lang="en-GB" sz="1600">
                          <a:effectLst/>
                        </a:rPr>
                        <a:t>Website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a:effectLst/>
                        </a:rPr>
                        <a:t>www.penglais.org.uk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0695696"/>
                  </a:ext>
                </a:extLst>
              </a:tr>
              <a:tr h="645664">
                <a:tc>
                  <a:txBody>
                    <a:bodyPr/>
                    <a:lstStyle/>
                    <a:p>
                      <a:pPr algn="l">
                        <a:lnSpc>
                          <a:spcPct val="107000"/>
                        </a:lnSpc>
                        <a:spcAft>
                          <a:spcPts val="0"/>
                        </a:spcAft>
                      </a:pPr>
                      <a:r>
                        <a:rPr lang="en-GB" sz="1600" dirty="0">
                          <a:effectLst/>
                        </a:rPr>
                        <a:t>Alumni</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600" dirty="0">
                          <a:effectLst/>
                        </a:rPr>
                        <a:t>alumni@penglais.org.uk</a:t>
                      </a:r>
                    </a:p>
                    <a:p>
                      <a:pPr algn="l">
                        <a:lnSpc>
                          <a:spcPct val="107000"/>
                        </a:lnSpc>
                        <a:spcAft>
                          <a:spcPts val="0"/>
                        </a:spcAft>
                      </a:pPr>
                      <a:r>
                        <a:rPr lang="en-GB" sz="1600" dirty="0">
                          <a:effectLst/>
                        </a:rPr>
                        <a:t> </a:t>
                      </a:r>
                    </a:p>
                    <a:p>
                      <a:pPr algn="l">
                        <a:lnSpc>
                          <a:spcPct val="107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3411668"/>
                  </a:ext>
                </a:extLst>
              </a:tr>
            </a:tbl>
          </a:graphicData>
        </a:graphic>
      </p:graphicFrame>
      <p:sp>
        <p:nvSpPr>
          <p:cNvPr id="7" name="Rectangle 1">
            <a:extLst>
              <a:ext uri="{FF2B5EF4-FFF2-40B4-BE49-F238E27FC236}">
                <a16:creationId xmlns:a16="http://schemas.microsoft.com/office/drawing/2014/main" id="{F1B7A7F3-62AF-4842-A52E-7E4CC111E1D4}"/>
              </a:ext>
            </a:extLst>
          </p:cNvPr>
          <p:cNvSpPr>
            <a:spLocks noChangeArrowheads="1"/>
          </p:cNvSpPr>
          <p:nvPr/>
        </p:nvSpPr>
        <p:spPr bwMode="auto">
          <a:xfrm>
            <a:off x="3233737" y="455713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044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normAutofit/>
          </a:bodyPr>
          <a:lstStyle/>
          <a:p>
            <a:r>
              <a:rPr lang="en-GB" sz="4400" dirty="0"/>
              <a:t>What is different about being in Sixth Form?</a:t>
            </a:r>
          </a:p>
        </p:txBody>
      </p:sp>
      <p:sp>
        <p:nvSpPr>
          <p:cNvPr id="8" name="Content Placeholder 7">
            <a:extLst>
              <a:ext uri="{FF2B5EF4-FFF2-40B4-BE49-F238E27FC236}">
                <a16:creationId xmlns:a16="http://schemas.microsoft.com/office/drawing/2014/main" id="{AD97FDD0-C579-45E2-A7D3-8D673E41100F}"/>
              </a:ext>
            </a:extLst>
          </p:cNvPr>
          <p:cNvSpPr>
            <a:spLocks noGrp="1"/>
          </p:cNvSpPr>
          <p:nvPr>
            <p:ph idx="1"/>
          </p:nvPr>
        </p:nvSpPr>
        <p:spPr>
          <a:xfrm>
            <a:off x="1117600" y="1737360"/>
            <a:ext cx="10038079" cy="4530918"/>
          </a:xfrm>
        </p:spPr>
        <p:txBody>
          <a:bodyPr>
            <a:normAutofit/>
          </a:bodyPr>
          <a:lstStyle/>
          <a:p>
            <a:pPr>
              <a:buFont typeface="Arial" panose="020B0604020202020204" pitchFamily="34" charset="0"/>
              <a:buChar char="•"/>
            </a:pPr>
            <a:r>
              <a:rPr lang="en-GB" sz="2400" dirty="0">
                <a:latin typeface="+mj-lt"/>
              </a:rPr>
              <a:t> </a:t>
            </a:r>
            <a:r>
              <a:rPr lang="en-GB" sz="2400" b="1" dirty="0">
                <a:latin typeface="+mj-lt"/>
              </a:rPr>
              <a:t>Students register themselves into and out of school </a:t>
            </a:r>
          </a:p>
          <a:p>
            <a:pPr>
              <a:buFont typeface="Arial" panose="020B0604020202020204" pitchFamily="34" charset="0"/>
              <a:buChar char="•"/>
            </a:pPr>
            <a:r>
              <a:rPr lang="en-GB" sz="2400" b="1" dirty="0">
                <a:latin typeface="+mj-lt"/>
              </a:rPr>
              <a:t> Students can leave the school site if they have a non-contact lesson</a:t>
            </a:r>
          </a:p>
          <a:p>
            <a:pPr>
              <a:buFont typeface="Arial" panose="020B0604020202020204" pitchFamily="34" charset="0"/>
              <a:buChar char="•"/>
            </a:pPr>
            <a:r>
              <a:rPr lang="en-GB" sz="2400" b="1" dirty="0">
                <a:latin typeface="+mj-lt"/>
              </a:rPr>
              <a:t> Students have an appointed learning coach and specialist UCAS/university application tutor</a:t>
            </a:r>
          </a:p>
          <a:p>
            <a:pPr>
              <a:buFont typeface="Arial" panose="020B0604020202020204" pitchFamily="34" charset="0"/>
              <a:buChar char="•"/>
            </a:pPr>
            <a:r>
              <a:rPr lang="en-GB" sz="2400" b="1" dirty="0">
                <a:latin typeface="+mj-lt"/>
              </a:rPr>
              <a:t> Students do not have a full timetable of lessons</a:t>
            </a:r>
          </a:p>
          <a:p>
            <a:pPr>
              <a:buFont typeface="Arial" panose="020B0604020202020204" pitchFamily="34" charset="0"/>
              <a:buChar char="•"/>
            </a:pPr>
            <a:r>
              <a:rPr lang="en-GB" sz="2400" b="1" dirty="0">
                <a:latin typeface="+mj-lt"/>
              </a:rPr>
              <a:t> During tutor time, break and lunch the Sixth form team are available in the Sixth Form Centre</a:t>
            </a:r>
          </a:p>
          <a:p>
            <a:pPr>
              <a:buFont typeface="Arial" panose="020B0604020202020204" pitchFamily="34" charset="0"/>
              <a:buChar char="•"/>
            </a:pPr>
            <a:r>
              <a:rPr lang="en-GB" sz="2400" b="1" dirty="0">
                <a:latin typeface="+mj-lt"/>
              </a:rPr>
              <a:t> The Sixth form have their own building which is open from 8am to 5pm most days</a:t>
            </a:r>
          </a:p>
          <a:p>
            <a:pPr marL="0" indent="0">
              <a:buNone/>
            </a:pPr>
            <a:endParaRPr lang="en-GB" dirty="0">
              <a:latin typeface="+mj-lt"/>
            </a:endParaRPr>
          </a:p>
          <a:p>
            <a:pPr>
              <a:buFont typeface="Arial" panose="020B0604020202020204" pitchFamily="34" charset="0"/>
              <a:buChar char="•"/>
            </a:pPr>
            <a:endParaRPr lang="en-GB" dirty="0">
              <a:latin typeface="+mj-lt"/>
            </a:endParaRPr>
          </a:p>
          <a:p>
            <a:endParaRPr lang="en-GB" dirty="0"/>
          </a:p>
          <a:p>
            <a:endParaRPr lang="en-GB" dirty="0"/>
          </a:p>
        </p:txBody>
      </p:sp>
    </p:spTree>
    <p:extLst>
      <p:ext uri="{BB962C8B-B14F-4D97-AF65-F5344CB8AC3E}">
        <p14:creationId xmlns:p14="http://schemas.microsoft.com/office/powerpoint/2010/main" val="293701353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824</TotalTime>
  <Words>2087</Words>
  <Application>Microsoft Office PowerPoint</Application>
  <PresentationFormat>Widescreen</PresentationFormat>
  <Paragraphs>316</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Retrospect</vt:lpstr>
      <vt:lpstr>Sixth Form Open Evening</vt:lpstr>
      <vt:lpstr>Options Process</vt:lpstr>
      <vt:lpstr>Options Key Dates</vt:lpstr>
      <vt:lpstr>How do I return the option selection?</vt:lpstr>
      <vt:lpstr>PowerPoint Presentation</vt:lpstr>
      <vt:lpstr>PowerPoint Presentation</vt:lpstr>
      <vt:lpstr>Introduction / Cyflwyniad</vt:lpstr>
      <vt:lpstr>The Team / Y Tîm </vt:lpstr>
      <vt:lpstr>What is different about being in Sixth Form?</vt:lpstr>
      <vt:lpstr>What is different about being in Sixth Form?</vt:lpstr>
      <vt:lpstr>However some things remain the same!</vt:lpstr>
      <vt:lpstr>Entry into Sixth Form</vt:lpstr>
      <vt:lpstr>Studying/Astudio</vt:lpstr>
      <vt:lpstr>Currently on roll</vt:lpstr>
      <vt:lpstr>Success/ Llwyddiant</vt:lpstr>
      <vt:lpstr>A level Provision/Darpariaeth Lefel A</vt:lpstr>
      <vt:lpstr>Enrichment and Leadership programmes/ Rhaglen Cyfoethogi ac Arweinyddiaeth</vt:lpstr>
      <vt:lpstr>PowerPoint Presentation</vt:lpstr>
      <vt:lpstr>Head Boy and Head Girl  2021 to 2022</vt:lpstr>
      <vt:lpstr>What you need to consider</vt:lpstr>
      <vt:lpstr>You also need to be looking 2 years ahead </vt:lpstr>
      <vt:lpstr>Facilitating subjects – these are commonly asked for in a university’s entry requirements</vt:lpstr>
      <vt:lpstr>Subject combinations </vt:lpstr>
      <vt:lpstr>Careers and certain subjects at university have specific subject requirements</vt:lpstr>
      <vt:lpstr>Apprenticeships – level 4 (equivalent to a foundation degree or the first year of a degree)level 5 (equivalent to a full degree)</vt:lpstr>
      <vt:lpstr>Jobs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Year 7:  Topics this year</dc:title>
  <dc:creator>Ms M Hughes</dc:creator>
  <cp:lastModifiedBy>Mair Hughes</cp:lastModifiedBy>
  <cp:revision>79</cp:revision>
  <cp:lastPrinted>2021-01-20T16:50:50Z</cp:lastPrinted>
  <dcterms:created xsi:type="dcterms:W3CDTF">2018-09-07T12:44:35Z</dcterms:created>
  <dcterms:modified xsi:type="dcterms:W3CDTF">2022-01-27T17:52:24Z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195156</vt:lpwstr>
  </property>
  <property fmtid="{D5CDD505-2E9C-101B-9397-08002B2CF9AE}" name="NXPowerLiteSettings" pid="3">
    <vt:lpwstr>F7000400038000</vt:lpwstr>
  </property>
  <property fmtid="{D5CDD505-2E9C-101B-9397-08002B2CF9AE}" name="NXPowerLiteVersion" pid="4">
    <vt:lpwstr>S9.1.2</vt:lpwstr>
  </property>
</Properties>
</file>